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 id="2147483651" r:id="rId3"/>
  </p:sldMasterIdLst>
  <p:notesMasterIdLst>
    <p:notesMasterId r:id="rId58"/>
  </p:notesMasterIdLst>
  <p:handoutMasterIdLst>
    <p:handoutMasterId r:id="rId59"/>
  </p:handoutMasterIdLst>
  <p:sldIdLst>
    <p:sldId id="256" r:id="rId4"/>
    <p:sldId id="450" r:id="rId5"/>
    <p:sldId id="451" r:id="rId6"/>
    <p:sldId id="452" r:id="rId7"/>
    <p:sldId id="453" r:id="rId8"/>
    <p:sldId id="454" r:id="rId9"/>
    <p:sldId id="455" r:id="rId10"/>
    <p:sldId id="456" r:id="rId11"/>
    <p:sldId id="457" r:id="rId12"/>
    <p:sldId id="458" r:id="rId13"/>
    <p:sldId id="459" r:id="rId14"/>
    <p:sldId id="460" r:id="rId15"/>
    <p:sldId id="461" r:id="rId16"/>
    <p:sldId id="462" r:id="rId17"/>
    <p:sldId id="463" r:id="rId18"/>
    <p:sldId id="422" r:id="rId19"/>
    <p:sldId id="423" r:id="rId20"/>
    <p:sldId id="424" r:id="rId21"/>
    <p:sldId id="425" r:id="rId22"/>
    <p:sldId id="426" r:id="rId23"/>
    <p:sldId id="408" r:id="rId24"/>
    <p:sldId id="430" r:id="rId25"/>
    <p:sldId id="431" r:id="rId26"/>
    <p:sldId id="432" r:id="rId27"/>
    <p:sldId id="433" r:id="rId28"/>
    <p:sldId id="434" r:id="rId29"/>
    <p:sldId id="429" r:id="rId30"/>
    <p:sldId id="419" r:id="rId31"/>
    <p:sldId id="435" r:id="rId32"/>
    <p:sldId id="436" r:id="rId33"/>
    <p:sldId id="440" r:id="rId34"/>
    <p:sldId id="409" r:id="rId35"/>
    <p:sldId id="437" r:id="rId36"/>
    <p:sldId id="439" r:id="rId37"/>
    <p:sldId id="417" r:id="rId38"/>
    <p:sldId id="438" r:id="rId39"/>
    <p:sldId id="428" r:id="rId40"/>
    <p:sldId id="411" r:id="rId41"/>
    <p:sldId id="441" r:id="rId42"/>
    <p:sldId id="413" r:id="rId43"/>
    <p:sldId id="443" r:id="rId44"/>
    <p:sldId id="449" r:id="rId45"/>
    <p:sldId id="448" r:id="rId46"/>
    <p:sldId id="444" r:id="rId47"/>
    <p:sldId id="412" r:id="rId48"/>
    <p:sldId id="447" r:id="rId49"/>
    <p:sldId id="445" r:id="rId50"/>
    <p:sldId id="446" r:id="rId51"/>
    <p:sldId id="414" r:id="rId52"/>
    <p:sldId id="464" r:id="rId53"/>
    <p:sldId id="465" r:id="rId54"/>
    <p:sldId id="427" r:id="rId55"/>
    <p:sldId id="390" r:id="rId56"/>
    <p:sldId id="391" r:id="rId57"/>
  </p:sldIdLst>
  <p:sldSz cx="9144000" cy="5143500" type="screen16x9"/>
  <p:notesSz cx="6858000" cy="9144000"/>
  <p:embeddedFontLst>
    <p:embeddedFont>
      <p:font typeface="Calibri" pitchFamily="34" charset="0"/>
      <p:regular r:id="rId60"/>
      <p:bold r:id="rId61"/>
      <p:italic r:id="rId62"/>
      <p:boldItalic r:id="rId63"/>
    </p:embeddedFont>
    <p:embeddedFont>
      <p:font typeface="Segoe UI Semibold" pitchFamily="34" charset="0"/>
      <p:bold r:id="rId64"/>
      <p:boldItalic r:id="rId65"/>
    </p:embeddedFont>
    <p:embeddedFont>
      <p:font typeface="Segoe UI" pitchFamily="34" charset="0"/>
      <p:regular r:id="rId66"/>
      <p:bold r:id="rId67"/>
      <p:italic r:id="rId68"/>
      <p:boldItalic r:id="rId69"/>
    </p:embeddedFont>
    <p:embeddedFont>
      <p:font typeface="Segoe UI Symbol" pitchFamily="34" charset="0"/>
      <p:regular r:id="rId70"/>
    </p:embeddedFont>
    <p:embeddedFont>
      <p:font typeface="Segoe UI Light" pitchFamily="34" charset="0"/>
      <p:regular r:id="rId71"/>
      <p:italic r:id="rId72"/>
    </p:embeddedFont>
    <p:embeddedFont>
      <p:font typeface="Segoe WP" pitchFamily="34" charset="0"/>
      <p:regular r:id="rId73"/>
      <p:bold r:id="rId74"/>
    </p:embeddedFont>
    <p:embeddedFont>
      <p:font typeface="Consolas" pitchFamily="49" charset="0"/>
      <p:regular r:id="rId75"/>
      <p:bold r:id="rId76"/>
      <p:italic r:id="rId77"/>
      <p:boldItalic r:id="rId7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lushko" initials="g"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C1BD"/>
    <a:srgbClr val="F59D56"/>
    <a:srgbClr val="00AEEF"/>
    <a:srgbClr val="00A600"/>
    <a:srgbClr val="8DC444"/>
    <a:srgbClr val="B2B2B2"/>
    <a:srgbClr val="8D604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722" y="-126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7" Type="http://schemas.openxmlformats.org/officeDocument/2006/relationships/slide" Target="slides/slide4.xml"/><Relationship Id="rId71" Type="http://schemas.openxmlformats.org/officeDocument/2006/relationships/font" Target="fonts/font12.fntdata"/><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font" Target="fonts/font2.fntdata"/><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3.fntdata"/><Relationship Id="rId80" Type="http://schemas.openxmlformats.org/officeDocument/2006/relationships/presProps" Target="presProp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B9E1EF-5993-4E10-B058-E766579C1440}" type="datetimeFigureOut">
              <a:rPr lang="ru-RU" smtClean="0"/>
              <a:t>28.12.2012</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579472-F78C-47B9-8390-6A4A8EB40284}" type="slidenum">
              <a:rPr lang="ru-RU" smtClean="0"/>
              <a:t>‹#›</a:t>
            </a:fld>
            <a:endParaRPr lang="ru-RU"/>
          </a:p>
        </p:txBody>
      </p:sp>
    </p:spTree>
    <p:extLst>
      <p:ext uri="{BB962C8B-B14F-4D97-AF65-F5344CB8AC3E}">
        <p14:creationId xmlns:p14="http://schemas.microsoft.com/office/powerpoint/2010/main" val="3929534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136590-35E4-4381-99CB-EE6C9FBE70F8}" type="datetimeFigureOut">
              <a:rPr lang="uk-UA" smtClean="0"/>
              <a:t>28.12.2012</a:t>
            </a:fld>
            <a:endParaRPr lang="uk-UA"/>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FD6C75-178A-49F2-A628-CD1B7232B458}" type="slidenum">
              <a:rPr lang="uk-UA" smtClean="0"/>
              <a:t>‹#›</a:t>
            </a:fld>
            <a:endParaRPr lang="uk-UA"/>
          </a:p>
        </p:txBody>
      </p:sp>
    </p:spTree>
    <p:extLst>
      <p:ext uri="{BB962C8B-B14F-4D97-AF65-F5344CB8AC3E}">
        <p14:creationId xmlns:p14="http://schemas.microsoft.com/office/powerpoint/2010/main" val="83175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1" name="Rectangle 30"/>
          <p:cNvSpPr/>
          <p:nvPr userDrawn="1"/>
        </p:nvSpPr>
        <p:spPr>
          <a:xfrm>
            <a:off x="431448" y="1221570"/>
            <a:ext cx="8101080" cy="1709928"/>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ctrTitle"/>
          </p:nvPr>
        </p:nvSpPr>
        <p:spPr>
          <a:xfrm>
            <a:off x="791496" y="1221870"/>
            <a:ext cx="7741032" cy="1709928"/>
          </a:xfrm>
          <a:prstGeom prst="rect">
            <a:avLst/>
          </a:prstGeom>
        </p:spPr>
        <p:txBody>
          <a:bodyPr lIns="0" tIns="90000" bIns="90000" anchor="b"/>
          <a:lstStyle>
            <a:lvl1pPr marL="0" algn="l">
              <a:lnSpc>
                <a:spcPct val="100000"/>
              </a:lnSpc>
              <a:spcBef>
                <a:spcPts val="0"/>
              </a:spcBef>
              <a:defRPr sz="3600">
                <a:solidFill>
                  <a:schemeClr val="bg1"/>
                </a:solidFill>
              </a:defRPr>
            </a:lvl1pPr>
          </a:lstStyle>
          <a:p>
            <a:r>
              <a:rPr lang="en-US" dirty="0" smtClean="0"/>
              <a:t>Click to edit Master title style</a:t>
            </a:r>
            <a:endParaRPr lang="ru-RU" dirty="0"/>
          </a:p>
        </p:txBody>
      </p:sp>
      <p:sp>
        <p:nvSpPr>
          <p:cNvPr id="3" name="Subtitle 2"/>
          <p:cNvSpPr>
            <a:spLocks noGrp="1"/>
          </p:cNvSpPr>
          <p:nvPr>
            <p:ph type="subTitle" idx="1" hasCustomPrompt="1"/>
          </p:nvPr>
        </p:nvSpPr>
        <p:spPr>
          <a:xfrm>
            <a:off x="791496" y="3021510"/>
            <a:ext cx="5850780" cy="450360"/>
          </a:xfrm>
          <a:prstGeom prst="rect">
            <a:avLst/>
          </a:prstGeom>
        </p:spPr>
        <p:txBody>
          <a:bodyPr lIns="0" tIns="90000" bIns="90000"/>
          <a:lstStyle>
            <a:lvl1pPr marL="0" indent="0" algn="l">
              <a:lnSpc>
                <a:spcPct val="80000"/>
              </a:lnSpc>
              <a:buNone/>
              <a:defRPr sz="2400">
                <a:solidFill>
                  <a:schemeClr val="tx1"/>
                </a:solidFill>
                <a:latin typeface="Segoe UI Semibold" pitchFamily="34" charset="0"/>
                <a:cs typeface="Segoe UI Semibol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SPEAKER NAME</a:t>
            </a:r>
            <a:endParaRPr lang="ru-RU" dirty="0"/>
          </a:p>
        </p:txBody>
      </p:sp>
      <p:sp>
        <p:nvSpPr>
          <p:cNvPr id="6" name="Content Placeholder 5"/>
          <p:cNvSpPr>
            <a:spLocks noGrp="1"/>
          </p:cNvSpPr>
          <p:nvPr>
            <p:ph sz="quarter" idx="11"/>
          </p:nvPr>
        </p:nvSpPr>
        <p:spPr>
          <a:xfrm>
            <a:off x="792163" y="3471863"/>
            <a:ext cx="5849937" cy="809625"/>
          </a:xfrm>
          <a:prstGeom prst="rect">
            <a:avLst/>
          </a:prstGeom>
        </p:spPr>
        <p:txBody>
          <a:bodyPr lIns="0"/>
          <a:lstStyle>
            <a:lvl1pPr marL="0" indent="0">
              <a:buNone/>
              <a:defRPr lang="ru-RU" sz="2000" kern="1200" dirty="0">
                <a:solidFill>
                  <a:schemeClr val="tx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6840529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69"/>
            <a:ext cx="8011068" cy="351046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348098702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77721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69"/>
            <a:ext cx="8011068" cy="351046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525" indent="-263525">
              <a:buSzPct val="100000"/>
              <a:buFont typeface="Segoe UI Symbol" pitchFamily="34" charset="0"/>
              <a:buChar char=""/>
              <a:defRPr lang="ru-RU" sz="2400" baseline="0" dirty="0" smtClean="0">
                <a:latin typeface="+mn-lt"/>
              </a:defRPr>
            </a:lvl2pPr>
            <a:lvl3pPr marL="447675" indent="-184150">
              <a:buSzPct val="100000"/>
              <a:buFont typeface="Segoe UI Symbol" pitchFamily="34" charset="0"/>
              <a:buChar char=""/>
              <a:defRPr sz="1800" baseline="0">
                <a:solidFill>
                  <a:schemeClr val="tx1"/>
                </a:solidFill>
                <a:latin typeface="+mn-lt"/>
              </a:defRPr>
            </a:lvl3pPr>
            <a:lvl4pPr marL="720725" indent="-273050">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Tree>
    <p:extLst>
      <p:ext uri="{BB962C8B-B14F-4D97-AF65-F5344CB8AC3E}">
        <p14:creationId xmlns:p14="http://schemas.microsoft.com/office/powerpoint/2010/main" val="422075587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525" indent="-263525">
              <a:buSzPct val="100000"/>
              <a:buFont typeface="Segoe UI Symbol" pitchFamily="34" charset="0"/>
              <a:buChar char=""/>
              <a:defRPr lang="ru-RU" sz="2400" baseline="0" dirty="0" smtClean="0">
                <a:latin typeface="+mn-lt"/>
              </a:defRPr>
            </a:lvl2pPr>
            <a:lvl3pPr marL="447675" indent="-184150">
              <a:buSzPct val="100000"/>
              <a:buFont typeface="Segoe UI Symbol" pitchFamily="34" charset="0"/>
              <a:buChar char=""/>
              <a:defRPr sz="1800" baseline="0">
                <a:solidFill>
                  <a:schemeClr val="tx1"/>
                </a:solidFill>
                <a:latin typeface="+mn-lt"/>
              </a:defRPr>
            </a:lvl3pPr>
            <a:lvl4pPr marL="720725" indent="-273050">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
        <p:nvSpPr>
          <p:cNvPr id="4"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1270438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5" name="Rectangle 4"/>
          <p:cNvSpPr/>
          <p:nvPr userDrawn="1"/>
        </p:nvSpPr>
        <p:spPr>
          <a:xfrm>
            <a:off x="791496" y="1221570"/>
            <a:ext cx="8011068" cy="351046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881508" y="1221569"/>
            <a:ext cx="7921056" cy="3510469"/>
          </a:xfrm>
          <a:prstGeom prst="rect">
            <a:avLst/>
          </a:prstGeom>
          <a:solidFill>
            <a:schemeClr val="bg1">
              <a:alpha val="95000"/>
            </a:schemeClr>
          </a:solidFill>
        </p:spPr>
        <p:txBody>
          <a:bodyPr/>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700" indent="0">
              <a:buSzPct val="100000"/>
              <a:buFontTx/>
              <a:buNone/>
              <a:defRPr lang="ru-RU" sz="2000" baseline="0" dirty="0" smtClean="0">
                <a:latin typeface="Consolas" pitchFamily="49" charset="0"/>
                <a:cs typeface="Consolas" pitchFamily="49" charset="0"/>
              </a:defRPr>
            </a:lvl2pPr>
            <a:lvl3pPr marL="539750"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350" indent="0">
              <a:buNone/>
              <a:defRPr lang="ru-RU" sz="2000" kern="1200" baseline="0" dirty="0" smtClean="0">
                <a:solidFill>
                  <a:schemeClr val="tx1"/>
                </a:solidFill>
                <a:latin typeface="Consolas" pitchFamily="49" charset="0"/>
                <a:ea typeface="+mn-ea"/>
                <a:cs typeface="Consolas" pitchFamily="49" charset="0"/>
              </a:defRPr>
            </a:lvl4pPr>
            <a:lvl5pPr marL="1257300"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Tree>
    <p:extLst>
      <p:ext uri="{BB962C8B-B14F-4D97-AF65-F5344CB8AC3E}">
        <p14:creationId xmlns:p14="http://schemas.microsoft.com/office/powerpoint/2010/main" val="75483511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de">
    <p:spTree>
      <p:nvGrpSpPr>
        <p:cNvPr id="1" name=""/>
        <p:cNvGrpSpPr/>
        <p:nvPr/>
      </p:nvGrpSpPr>
      <p:grpSpPr>
        <a:xfrm>
          <a:off x="0" y="0"/>
          <a:ext cx="0" cy="0"/>
          <a:chOff x="0" y="0"/>
          <a:chExt cx="0" cy="0"/>
        </a:xfrm>
      </p:grpSpPr>
      <p:sp>
        <p:nvSpPr>
          <p:cNvPr id="4" name="Rectangle 3"/>
          <p:cNvSpPr/>
          <p:nvPr userDrawn="1"/>
        </p:nvSpPr>
        <p:spPr>
          <a:xfrm>
            <a:off x="791496" y="1671630"/>
            <a:ext cx="8011068" cy="306040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Content Placeholder 2"/>
          <p:cNvSpPr>
            <a:spLocks noGrp="1"/>
          </p:cNvSpPr>
          <p:nvPr>
            <p:ph idx="1" hasCustomPrompt="1"/>
          </p:nvPr>
        </p:nvSpPr>
        <p:spPr>
          <a:xfrm>
            <a:off x="881508" y="1671630"/>
            <a:ext cx="7921056" cy="3060408"/>
          </a:xfrm>
          <a:prstGeom prst="rect">
            <a:avLst/>
          </a:prstGeom>
          <a:solidFill>
            <a:schemeClr val="bg1">
              <a:alpha val="95000"/>
            </a:schemeClr>
          </a:solidFill>
        </p:spPr>
        <p:txBody>
          <a:bodyPr/>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700" indent="0">
              <a:buSzPct val="100000"/>
              <a:buFontTx/>
              <a:buNone/>
              <a:defRPr lang="ru-RU" sz="2000" baseline="0" dirty="0" smtClean="0">
                <a:latin typeface="Consolas" pitchFamily="49" charset="0"/>
                <a:cs typeface="Consolas" pitchFamily="49" charset="0"/>
              </a:defRPr>
            </a:lvl2pPr>
            <a:lvl3pPr marL="539750"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350" indent="0">
              <a:buNone/>
              <a:defRPr lang="ru-RU" sz="2000" kern="1200" baseline="0" dirty="0" smtClean="0">
                <a:solidFill>
                  <a:schemeClr val="tx1"/>
                </a:solidFill>
                <a:latin typeface="Consolas" pitchFamily="49" charset="0"/>
                <a:ea typeface="+mn-ea"/>
                <a:cs typeface="Consolas" pitchFamily="49" charset="0"/>
              </a:defRPr>
            </a:lvl4pPr>
            <a:lvl5pPr marL="1257300"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
        <p:nvSpPr>
          <p:cNvPr id="5"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6"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69410527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471870"/>
            <a:ext cx="6210828" cy="810108"/>
          </a:xfrm>
          <a:prstGeom prst="rect">
            <a:avLst/>
          </a:prstGeom>
        </p:spPr>
        <p:txBody>
          <a:bodyPr lIns="0"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1221569"/>
            <a:ext cx="9144000" cy="2160289"/>
          </a:xfrm>
          <a:prstGeom prst="rect">
            <a:avLst/>
          </a:prstGeom>
          <a:solidFill>
            <a:srgbClr val="00AEEF"/>
          </a:solidFill>
        </p:spPr>
        <p:txBody>
          <a:bodyPr lIns="0" tIns="0" rIns="360000"/>
          <a:lstStyle>
            <a:lvl1pPr marL="812800"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600"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15675220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ig_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921930"/>
            <a:ext cx="6210828" cy="810108"/>
          </a:xfrm>
          <a:prstGeom prst="rect">
            <a:avLst/>
          </a:prstGeom>
        </p:spPr>
        <p:txBody>
          <a:bodyPr lIns="0"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771510"/>
            <a:ext cx="9144000" cy="3060407"/>
          </a:xfrm>
          <a:prstGeom prst="rect">
            <a:avLst/>
          </a:prstGeom>
          <a:solidFill>
            <a:srgbClr val="00AEEF"/>
          </a:solidFill>
        </p:spPr>
        <p:txBody>
          <a:bodyPr lIns="0" tIns="0" rIns="360000"/>
          <a:lstStyle>
            <a:lvl1pPr marL="812800"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600"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27501533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elated Content">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85057215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Related Sessions">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a:lstStyle>
            <a:lvl1pPr marL="0" indent="0">
              <a:spcBef>
                <a:spcPts val="1200"/>
              </a:spcBef>
              <a:buSzPct val="100000"/>
              <a:buFontTx/>
              <a:buNone/>
              <a:defRPr lang="ru-RU" sz="2400" baseline="0" dirty="0" smtClean="0">
                <a:solidFill>
                  <a:schemeClr val="bg1"/>
                </a:solidFill>
                <a:latin typeface="Segoe UI Semibold" pitchFamily="34" charset="0"/>
                <a:cs typeface="Segoe UI Semibold" pitchFamily="34" charset="0"/>
              </a:defRPr>
            </a:lvl1pPr>
            <a:lvl2pPr marL="0" indent="0">
              <a:spcBef>
                <a:spcPts val="0"/>
              </a:spcBef>
              <a:buSzPct val="100000"/>
              <a:buFontTx/>
              <a:buNone/>
              <a:defRPr lang="ru-RU" sz="3200" baseline="0" dirty="0" smtClean="0">
                <a:solidFill>
                  <a:schemeClr val="bg1"/>
                </a:solidFill>
                <a:latin typeface="Segoe UI Light" pitchFamily="34" charset="0"/>
                <a:cs typeface="Segoe UI Light" pitchFamily="34" charset="0"/>
              </a:defRPr>
            </a:lvl2pPr>
            <a:lvl3pPr marL="0" indent="0">
              <a:buSzPct val="100000"/>
              <a:buFontTx/>
              <a:buNone/>
              <a:defRPr sz="18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ru-RU" dirty="0" smtClean="0"/>
              <a:t>	</a:t>
            </a:r>
          </a:p>
        </p:txBody>
      </p:sp>
    </p:spTree>
    <p:extLst>
      <p:ext uri="{BB962C8B-B14F-4D97-AF65-F5344CB8AC3E}">
        <p14:creationId xmlns:p14="http://schemas.microsoft.com/office/powerpoint/2010/main" val="34960546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90000" bIns="90000"/>
          <a:lstStyle>
            <a:lvl1pPr marL="0" indent="0" algn="l">
              <a:lnSpc>
                <a:spcPct val="80000"/>
              </a:lnSpc>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2162" y="1231900"/>
            <a:ext cx="4949993" cy="170021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2" name="Freeform 9"/>
          <p:cNvSpPr>
            <a:spLocks noEditPoints="1"/>
          </p:cNvSpPr>
          <p:nvPr userDrawn="1"/>
        </p:nvSpPr>
        <p:spPr bwMode="black">
          <a:xfrm>
            <a:off x="6597335" y="1671630"/>
            <a:ext cx="1800110" cy="1807425"/>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userDrawn="1"/>
        </p:nvGrpSpPr>
        <p:grpSpPr>
          <a:xfrm>
            <a:off x="7542396" y="4822050"/>
            <a:ext cx="1260168" cy="321450"/>
            <a:chOff x="7542396" y="4822050"/>
            <a:chExt cx="1260168" cy="321450"/>
          </a:xfrm>
        </p:grpSpPr>
        <p:sp>
          <p:nvSpPr>
            <p:cNvPr id="11" name="Rectangle 10"/>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4" name="Freeform 1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Tree>
    <p:extLst>
      <p:ext uri="{BB962C8B-B14F-4D97-AF65-F5344CB8AC3E}">
        <p14:creationId xmlns:p14="http://schemas.microsoft.com/office/powerpoint/2010/main" val="28112598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Questionnaire">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544553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69"/>
            <a:ext cx="3510468" cy="351046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4842036" y="1221570"/>
            <a:ext cx="3510468" cy="351046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562911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2-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3510468" cy="3060408"/>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
        <p:nvSpPr>
          <p:cNvPr id="6" name="Content Placeholder 2"/>
          <p:cNvSpPr>
            <a:spLocks noGrp="1"/>
          </p:cNvSpPr>
          <p:nvPr>
            <p:ph idx="11" hasCustomPrompt="1"/>
          </p:nvPr>
        </p:nvSpPr>
        <p:spPr>
          <a:xfrm>
            <a:off x="4842036" y="1671630"/>
            <a:ext cx="3510468" cy="3060408"/>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5813620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68"/>
            <a:ext cx="2610348" cy="2610349"/>
          </a:xfrm>
          <a:prstGeom prst="rect">
            <a:avLst/>
          </a:prstGeom>
          <a:solidFill>
            <a:schemeClr val="accent2"/>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221570"/>
            <a:ext cx="4410588" cy="261034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40129663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671628"/>
            <a:ext cx="2610348" cy="2610349"/>
          </a:xfrm>
          <a:prstGeom prst="rect">
            <a:avLst/>
          </a:prstGeom>
          <a:solidFill>
            <a:schemeClr val="accent2"/>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671630"/>
            <a:ext cx="4410588" cy="261034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1"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4042046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2610348" cy="2610349"/>
          </a:xfrm>
          <a:prstGeom prst="rect">
            <a:avLst/>
          </a:prstGeom>
          <a:solidFill>
            <a:schemeClr val="accent2"/>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3491856" y="122157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4842036" y="122157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49185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4841384" y="257253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192216" y="122157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191564" y="257253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22424575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0"/>
            <a:ext cx="2610348" cy="2610349"/>
          </a:xfrm>
          <a:prstGeom prst="rect">
            <a:avLst/>
          </a:prstGeom>
          <a:solidFill>
            <a:schemeClr val="accent2"/>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3491856" y="167163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484203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491856" y="302181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4841384" y="302259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19221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191564" y="302259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47459001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2610348" cy="2610349"/>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3" name="Picture Placeholder 17"/>
          <p:cNvSpPr>
            <a:spLocks noGrp="1"/>
          </p:cNvSpPr>
          <p:nvPr>
            <p:ph type="pic" sz="quarter" idx="14"/>
          </p:nvPr>
        </p:nvSpPr>
        <p:spPr>
          <a:xfrm>
            <a:off x="6192868" y="1220788"/>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192216" y="257175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Content Placeholder 2"/>
          <p:cNvSpPr>
            <a:spLocks noGrp="1"/>
          </p:cNvSpPr>
          <p:nvPr>
            <p:ph idx="17" hasCustomPrompt="1"/>
          </p:nvPr>
        </p:nvSpPr>
        <p:spPr>
          <a:xfrm>
            <a:off x="3491856" y="1221570"/>
            <a:ext cx="2610348" cy="2610349"/>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5664873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0"/>
            <a:ext cx="2610348" cy="2610349"/>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3" name="Picture Placeholder 17"/>
          <p:cNvSpPr>
            <a:spLocks noGrp="1"/>
          </p:cNvSpPr>
          <p:nvPr>
            <p:ph type="pic" sz="quarter" idx="14"/>
          </p:nvPr>
        </p:nvSpPr>
        <p:spPr>
          <a:xfrm>
            <a:off x="6192868" y="1670848"/>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192216" y="302181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Content Placeholder 2"/>
          <p:cNvSpPr>
            <a:spLocks noGrp="1"/>
          </p:cNvSpPr>
          <p:nvPr>
            <p:ph idx="17" hasCustomPrompt="1"/>
          </p:nvPr>
        </p:nvSpPr>
        <p:spPr>
          <a:xfrm>
            <a:off x="3491856" y="1671630"/>
            <a:ext cx="2610348" cy="2610349"/>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66430258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221570"/>
            <a:ext cx="4410588" cy="261034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5293400" y="122078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6642928" y="122157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5292748"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642276" y="257253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451473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peri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90000" bIns="90000"/>
          <a:lstStyle>
            <a:lvl1pPr marL="0" indent="0" algn="l">
              <a:lnSpc>
                <a:spcPct val="80000"/>
              </a:lnSpc>
              <a:buNone/>
              <a:defRPr sz="2000">
                <a:solidFill>
                  <a:schemeClr val="bg1"/>
                </a:solidFill>
                <a:latin typeface="Segoe UI Light" pitchFamily="34" charset="0"/>
                <a:cs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1829"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2" name="Group 1"/>
          <p:cNvGrpSpPr/>
          <p:nvPr userDrawn="1"/>
        </p:nvGrpSpPr>
        <p:grpSpPr>
          <a:xfrm>
            <a:off x="6718479" y="1744498"/>
            <a:ext cx="1557822" cy="1547347"/>
            <a:chOff x="6699370" y="1744499"/>
            <a:chExt cx="663113" cy="658654"/>
          </a:xfrm>
        </p:grpSpPr>
        <p:sp>
          <p:nvSpPr>
            <p:cNvPr id="11" name="Freeform 49"/>
            <p:cNvSpPr>
              <a:spLocks noEditPoints="1"/>
            </p:cNvSpPr>
            <p:nvPr userDrawn="1"/>
          </p:nvSpPr>
          <p:spPr bwMode="black">
            <a:xfrm>
              <a:off x="6699370" y="1744499"/>
              <a:ext cx="663113" cy="658654"/>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3" name="Freeform 50"/>
            <p:cNvSpPr>
              <a:spLocks noEditPoints="1"/>
            </p:cNvSpPr>
            <p:nvPr userDrawn="1"/>
          </p:nvSpPr>
          <p:spPr bwMode="black">
            <a:xfrm>
              <a:off x="6912312" y="2031678"/>
              <a:ext cx="391579" cy="314325"/>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21" name="Group 20"/>
          <p:cNvGrpSpPr/>
          <p:nvPr userDrawn="1"/>
        </p:nvGrpSpPr>
        <p:grpSpPr>
          <a:xfrm>
            <a:off x="7542396" y="4822050"/>
            <a:ext cx="1260168" cy="321450"/>
            <a:chOff x="7542396" y="4822050"/>
            <a:chExt cx="1260168" cy="321450"/>
          </a:xfrm>
        </p:grpSpPr>
        <p:sp>
          <p:nvSpPr>
            <p:cNvPr id="22" name="Rectangle 21"/>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TextBox 22"/>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4" name="Freeform 2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5"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Experiment</a:t>
            </a:r>
            <a:endParaRPr lang="ru-RU" dirty="0"/>
          </a:p>
        </p:txBody>
      </p:sp>
    </p:spTree>
    <p:extLst>
      <p:ext uri="{BB962C8B-B14F-4D97-AF65-F5344CB8AC3E}">
        <p14:creationId xmlns:p14="http://schemas.microsoft.com/office/powerpoint/2010/main" val="9841823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ppt_x"/>
                                          </p:val>
                                        </p:tav>
                                        <p:tav tm="100000">
                                          <p:val>
                                            <p:strVal val="#ppt_x"/>
                                          </p:val>
                                        </p:tav>
                                      </p:tavLst>
                                    </p:anim>
                                    <p:anim calcmode="lin" valueType="num">
                                      <p:cBhvr additive="base">
                                        <p:cTn id="8"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670848"/>
            <a:ext cx="4410588" cy="261034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5293400" y="1670066"/>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6642928" y="1670848"/>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5292748" y="302102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642276" y="302181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Text Placeholder 4"/>
          <p:cNvSpPr>
            <a:spLocks noGrp="1"/>
          </p:cNvSpPr>
          <p:nvPr>
            <p:ph type="body" sz="quarter" idx="17"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7490081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6" y="1671630"/>
            <a:ext cx="1708075" cy="1710228"/>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1671630"/>
            <a:ext cx="1710228" cy="171238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1671630"/>
            <a:ext cx="1710228" cy="171238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6" y="1671630"/>
            <a:ext cx="1708075" cy="1710228"/>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Tree>
    <p:extLst>
      <p:ext uri="{BB962C8B-B14F-4D97-AF65-F5344CB8AC3E}">
        <p14:creationId xmlns:p14="http://schemas.microsoft.com/office/powerpoint/2010/main" val="36635705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6" y="2121690"/>
            <a:ext cx="1708075" cy="1710228"/>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2121690"/>
            <a:ext cx="1710228" cy="171238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2121690"/>
            <a:ext cx="1710228" cy="171238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6" y="2121690"/>
            <a:ext cx="1708075" cy="1710228"/>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1"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937166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036" y="1221569"/>
            <a:ext cx="3960528" cy="261034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1496" y="1221570"/>
            <a:ext cx="1708075" cy="1710228"/>
          </a:xfrm>
          <a:prstGeom prst="rect">
            <a:avLst/>
          </a:prstGeom>
          <a:solidFill>
            <a:schemeClr val="accent4"/>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2388" y="1220788"/>
            <a:ext cx="809625" cy="811212"/>
          </a:xfrm>
          <a:prstGeom prst="rect">
            <a:avLst/>
          </a:prstGeom>
          <a:solidFill>
            <a:schemeClr val="accent2"/>
          </a:solidFill>
        </p:spPr>
        <p:txBody>
          <a:bodyPr/>
          <a:lstStyle>
            <a:lvl1pPr marL="0" indent="0">
              <a:buNone/>
              <a:defRPr sz="1200"/>
            </a:lvl1pPr>
          </a:lstStyle>
          <a:p>
            <a:endParaRPr lang="ru-RU"/>
          </a:p>
        </p:txBody>
      </p:sp>
      <p:sp>
        <p:nvSpPr>
          <p:cNvPr id="19" name="Picture Placeholder 17"/>
          <p:cNvSpPr>
            <a:spLocks noGrp="1"/>
          </p:cNvSpPr>
          <p:nvPr>
            <p:ph type="pic" sz="quarter" idx="13"/>
          </p:nvPr>
        </p:nvSpPr>
        <p:spPr>
          <a:xfrm>
            <a:off x="2591736" y="2121690"/>
            <a:ext cx="809625" cy="811212"/>
          </a:xfrm>
          <a:prstGeom prst="rect">
            <a:avLst/>
          </a:prstGeom>
          <a:solidFill>
            <a:schemeClr val="accent2"/>
          </a:solidFill>
        </p:spPr>
        <p:txBody>
          <a:bodyPr/>
          <a:lstStyle>
            <a:lvl1pPr marL="0" indent="0">
              <a:buNone/>
              <a:defRPr sz="1200"/>
            </a:lvl1pPr>
          </a:lstStyle>
          <a:p>
            <a:endParaRPr lang="ru-RU"/>
          </a:p>
        </p:txBody>
      </p:sp>
      <p:sp>
        <p:nvSpPr>
          <p:cNvPr id="21" name="Picture Placeholder 17"/>
          <p:cNvSpPr>
            <a:spLocks noGrp="1"/>
          </p:cNvSpPr>
          <p:nvPr>
            <p:ph type="pic" sz="quarter" idx="15"/>
          </p:nvPr>
        </p:nvSpPr>
        <p:spPr>
          <a:xfrm>
            <a:off x="3491856" y="2121690"/>
            <a:ext cx="809625" cy="811212"/>
          </a:xfrm>
          <a:prstGeom prst="rect">
            <a:avLst/>
          </a:prstGeom>
          <a:solidFill>
            <a:schemeClr val="accent2"/>
          </a:solidFill>
        </p:spPr>
        <p:txBody>
          <a:bodyPr/>
          <a:lstStyle>
            <a:lvl1pPr marL="0" indent="0">
              <a:buNone/>
              <a:defRPr sz="1200"/>
            </a:lvl1pPr>
          </a:lstStyle>
          <a:p>
            <a:endParaRPr lang="ru-RU"/>
          </a:p>
        </p:txBody>
      </p:sp>
      <p:sp>
        <p:nvSpPr>
          <p:cNvPr id="22" name="Picture Placeholder 17"/>
          <p:cNvSpPr>
            <a:spLocks noGrp="1"/>
          </p:cNvSpPr>
          <p:nvPr>
            <p:ph type="pic" sz="quarter" idx="16"/>
          </p:nvPr>
        </p:nvSpPr>
        <p:spPr>
          <a:xfrm>
            <a:off x="791496" y="3021810"/>
            <a:ext cx="809625" cy="811212"/>
          </a:xfrm>
          <a:prstGeom prst="rect">
            <a:avLst/>
          </a:prstGeom>
          <a:solidFill>
            <a:schemeClr val="accent2"/>
          </a:solidFill>
        </p:spPr>
        <p:txBody>
          <a:bodyPr/>
          <a:lstStyle>
            <a:lvl1pPr marL="0" indent="0">
              <a:buNone/>
              <a:defRPr sz="1200"/>
            </a:lvl1pPr>
          </a:lstStyle>
          <a:p>
            <a:endParaRPr lang="ru-RU"/>
          </a:p>
        </p:txBody>
      </p:sp>
      <p:sp>
        <p:nvSpPr>
          <p:cNvPr id="23" name="Picture Placeholder 17"/>
          <p:cNvSpPr>
            <a:spLocks noGrp="1"/>
          </p:cNvSpPr>
          <p:nvPr>
            <p:ph type="pic" sz="quarter" idx="17"/>
          </p:nvPr>
        </p:nvSpPr>
        <p:spPr>
          <a:xfrm>
            <a:off x="1690964" y="3022592"/>
            <a:ext cx="809625" cy="811212"/>
          </a:xfrm>
          <a:prstGeom prst="rect">
            <a:avLst/>
          </a:prstGeom>
          <a:solidFill>
            <a:schemeClr val="accent2"/>
          </a:solidFill>
        </p:spPr>
        <p:txBody>
          <a:bodyPr/>
          <a:lstStyle>
            <a:lvl1pPr marL="0" indent="0">
              <a:buNone/>
              <a:defRPr sz="1200"/>
            </a:lvl1pPr>
          </a:lstStyle>
          <a:p>
            <a:endParaRPr lang="ru-RU"/>
          </a:p>
        </p:txBody>
      </p:sp>
      <p:sp>
        <p:nvSpPr>
          <p:cNvPr id="24" name="Picture Placeholder 17"/>
          <p:cNvSpPr>
            <a:spLocks noGrp="1"/>
          </p:cNvSpPr>
          <p:nvPr>
            <p:ph type="pic" sz="quarter" idx="18"/>
          </p:nvPr>
        </p:nvSpPr>
        <p:spPr>
          <a:xfrm>
            <a:off x="2591736" y="3021810"/>
            <a:ext cx="809625" cy="811212"/>
          </a:xfrm>
          <a:prstGeom prst="rect">
            <a:avLst/>
          </a:prstGeom>
          <a:solidFill>
            <a:schemeClr val="accent2"/>
          </a:solidFill>
        </p:spPr>
        <p:txBody>
          <a:bodyPr/>
          <a:lstStyle>
            <a:lvl1pPr marL="0" indent="0">
              <a:buNone/>
              <a:defRPr sz="1200"/>
            </a:lvl1pPr>
          </a:lstStyle>
          <a:p>
            <a:endParaRPr lang="ru-RU"/>
          </a:p>
        </p:txBody>
      </p:sp>
      <p:sp>
        <p:nvSpPr>
          <p:cNvPr id="25" name="Picture Placeholder 17"/>
          <p:cNvSpPr>
            <a:spLocks noGrp="1"/>
          </p:cNvSpPr>
          <p:nvPr>
            <p:ph type="pic" sz="quarter" idx="19"/>
          </p:nvPr>
        </p:nvSpPr>
        <p:spPr>
          <a:xfrm>
            <a:off x="3491204" y="3022592"/>
            <a:ext cx="809625" cy="811212"/>
          </a:xfrm>
          <a:prstGeom prst="rect">
            <a:avLst/>
          </a:prstGeom>
          <a:solidFill>
            <a:schemeClr val="accent2"/>
          </a:solidFill>
        </p:spPr>
        <p:txBody>
          <a:bodyPr/>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1856" y="1221570"/>
            <a:ext cx="396000" cy="396000"/>
          </a:xfrm>
          <a:prstGeom prst="rect">
            <a:avLst/>
          </a:prstGeom>
          <a:solidFill>
            <a:schemeClr val="accent2"/>
          </a:solidFill>
        </p:spPr>
        <p:txBody>
          <a:bodyPr/>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5964" y="1221570"/>
            <a:ext cx="396000" cy="396000"/>
          </a:xfrm>
          <a:prstGeom prst="rect">
            <a:avLst/>
          </a:prstGeom>
          <a:solidFill>
            <a:schemeClr val="accent2"/>
          </a:solidFill>
        </p:spPr>
        <p:txBody>
          <a:bodyPr/>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1856" y="1635678"/>
            <a:ext cx="396000" cy="396000"/>
          </a:xfrm>
          <a:prstGeom prst="rect">
            <a:avLst/>
          </a:prstGeom>
          <a:solidFill>
            <a:schemeClr val="accent2"/>
          </a:solidFill>
        </p:spPr>
        <p:txBody>
          <a:bodyPr/>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5964" y="1635678"/>
            <a:ext cx="396000" cy="396000"/>
          </a:xfrm>
          <a:prstGeom prst="rect">
            <a:avLst/>
          </a:prstGeom>
          <a:solidFill>
            <a:schemeClr val="accent2"/>
          </a:solidFill>
        </p:spPr>
        <p:txBody>
          <a:bodyPr/>
          <a:lstStyle>
            <a:lvl1pPr marL="0" indent="0">
              <a:buNone/>
              <a:defRPr sz="1200"/>
            </a:lvl1pPr>
          </a:lstStyle>
          <a:p>
            <a:r>
              <a:rPr lang="ru-RU" dirty="0" smtClean="0"/>
              <a:t>4</a:t>
            </a:r>
            <a:endParaRPr lang="ru-RU" dirty="0"/>
          </a:p>
        </p:txBody>
      </p:sp>
    </p:spTree>
    <p:extLst>
      <p:ext uri="{BB962C8B-B14F-4D97-AF65-F5344CB8AC3E}">
        <p14:creationId xmlns:p14="http://schemas.microsoft.com/office/powerpoint/2010/main" val="72287760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688" y="1670847"/>
            <a:ext cx="3960528" cy="261034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2148" y="1670848"/>
            <a:ext cx="1708075" cy="1710228"/>
          </a:xfrm>
          <a:prstGeom prst="rect">
            <a:avLst/>
          </a:prstGeom>
          <a:solidFill>
            <a:schemeClr val="accent4"/>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3040" y="1670066"/>
            <a:ext cx="809625" cy="811212"/>
          </a:xfrm>
          <a:prstGeom prst="rect">
            <a:avLst/>
          </a:prstGeom>
          <a:solidFill>
            <a:schemeClr val="accent2"/>
          </a:solidFill>
        </p:spPr>
        <p:txBody>
          <a:bodyPr/>
          <a:lstStyle>
            <a:lvl1pPr marL="0" indent="0">
              <a:buNone/>
              <a:defRPr sz="1200"/>
            </a:lvl1pPr>
          </a:lstStyle>
          <a:p>
            <a:endParaRPr lang="ru-RU"/>
          </a:p>
        </p:txBody>
      </p:sp>
      <p:sp>
        <p:nvSpPr>
          <p:cNvPr id="19" name="Picture Placeholder 17"/>
          <p:cNvSpPr>
            <a:spLocks noGrp="1"/>
          </p:cNvSpPr>
          <p:nvPr>
            <p:ph type="pic" sz="quarter" idx="13"/>
          </p:nvPr>
        </p:nvSpPr>
        <p:spPr>
          <a:xfrm>
            <a:off x="2592388" y="2570968"/>
            <a:ext cx="809625" cy="811212"/>
          </a:xfrm>
          <a:prstGeom prst="rect">
            <a:avLst/>
          </a:prstGeom>
          <a:solidFill>
            <a:schemeClr val="accent2"/>
          </a:solidFill>
        </p:spPr>
        <p:txBody>
          <a:bodyPr/>
          <a:lstStyle>
            <a:lvl1pPr marL="0" indent="0">
              <a:buNone/>
              <a:defRPr sz="1200"/>
            </a:lvl1pPr>
          </a:lstStyle>
          <a:p>
            <a:endParaRPr lang="ru-RU"/>
          </a:p>
        </p:txBody>
      </p:sp>
      <p:sp>
        <p:nvSpPr>
          <p:cNvPr id="21" name="Picture Placeholder 17"/>
          <p:cNvSpPr>
            <a:spLocks noGrp="1"/>
          </p:cNvSpPr>
          <p:nvPr>
            <p:ph type="pic" sz="quarter" idx="15"/>
          </p:nvPr>
        </p:nvSpPr>
        <p:spPr>
          <a:xfrm>
            <a:off x="3492508" y="2570968"/>
            <a:ext cx="809625" cy="811212"/>
          </a:xfrm>
          <a:prstGeom prst="rect">
            <a:avLst/>
          </a:prstGeom>
          <a:solidFill>
            <a:schemeClr val="accent2"/>
          </a:solidFill>
        </p:spPr>
        <p:txBody>
          <a:bodyPr/>
          <a:lstStyle>
            <a:lvl1pPr marL="0" indent="0">
              <a:buNone/>
              <a:defRPr sz="1200"/>
            </a:lvl1pPr>
          </a:lstStyle>
          <a:p>
            <a:endParaRPr lang="ru-RU"/>
          </a:p>
        </p:txBody>
      </p:sp>
      <p:sp>
        <p:nvSpPr>
          <p:cNvPr id="22" name="Picture Placeholder 17"/>
          <p:cNvSpPr>
            <a:spLocks noGrp="1"/>
          </p:cNvSpPr>
          <p:nvPr>
            <p:ph type="pic" sz="quarter" idx="16"/>
          </p:nvPr>
        </p:nvSpPr>
        <p:spPr>
          <a:xfrm>
            <a:off x="792148" y="3471088"/>
            <a:ext cx="809625" cy="811212"/>
          </a:xfrm>
          <a:prstGeom prst="rect">
            <a:avLst/>
          </a:prstGeom>
          <a:solidFill>
            <a:schemeClr val="accent2"/>
          </a:solidFill>
        </p:spPr>
        <p:txBody>
          <a:bodyPr/>
          <a:lstStyle>
            <a:lvl1pPr marL="0" indent="0">
              <a:buNone/>
              <a:defRPr sz="1200"/>
            </a:lvl1pPr>
          </a:lstStyle>
          <a:p>
            <a:endParaRPr lang="ru-RU"/>
          </a:p>
        </p:txBody>
      </p:sp>
      <p:sp>
        <p:nvSpPr>
          <p:cNvPr id="23" name="Picture Placeholder 17"/>
          <p:cNvSpPr>
            <a:spLocks noGrp="1"/>
          </p:cNvSpPr>
          <p:nvPr>
            <p:ph type="pic" sz="quarter" idx="17"/>
          </p:nvPr>
        </p:nvSpPr>
        <p:spPr>
          <a:xfrm>
            <a:off x="1691616" y="3471870"/>
            <a:ext cx="809625" cy="811212"/>
          </a:xfrm>
          <a:prstGeom prst="rect">
            <a:avLst/>
          </a:prstGeom>
          <a:solidFill>
            <a:schemeClr val="accent2"/>
          </a:solidFill>
        </p:spPr>
        <p:txBody>
          <a:bodyPr/>
          <a:lstStyle>
            <a:lvl1pPr marL="0" indent="0">
              <a:buNone/>
              <a:defRPr sz="1200"/>
            </a:lvl1pPr>
          </a:lstStyle>
          <a:p>
            <a:endParaRPr lang="ru-RU"/>
          </a:p>
        </p:txBody>
      </p:sp>
      <p:sp>
        <p:nvSpPr>
          <p:cNvPr id="24" name="Picture Placeholder 17"/>
          <p:cNvSpPr>
            <a:spLocks noGrp="1"/>
          </p:cNvSpPr>
          <p:nvPr>
            <p:ph type="pic" sz="quarter" idx="18"/>
          </p:nvPr>
        </p:nvSpPr>
        <p:spPr>
          <a:xfrm>
            <a:off x="2592388" y="3471088"/>
            <a:ext cx="809625" cy="811212"/>
          </a:xfrm>
          <a:prstGeom prst="rect">
            <a:avLst/>
          </a:prstGeom>
          <a:solidFill>
            <a:schemeClr val="accent2"/>
          </a:solidFill>
        </p:spPr>
        <p:txBody>
          <a:bodyPr/>
          <a:lstStyle>
            <a:lvl1pPr marL="0" indent="0">
              <a:buNone/>
              <a:defRPr sz="1200"/>
            </a:lvl1pPr>
          </a:lstStyle>
          <a:p>
            <a:endParaRPr lang="ru-RU"/>
          </a:p>
        </p:txBody>
      </p:sp>
      <p:sp>
        <p:nvSpPr>
          <p:cNvPr id="25" name="Picture Placeholder 17"/>
          <p:cNvSpPr>
            <a:spLocks noGrp="1"/>
          </p:cNvSpPr>
          <p:nvPr>
            <p:ph type="pic" sz="quarter" idx="19"/>
          </p:nvPr>
        </p:nvSpPr>
        <p:spPr>
          <a:xfrm>
            <a:off x="3491856" y="3471870"/>
            <a:ext cx="809625" cy="811212"/>
          </a:xfrm>
          <a:prstGeom prst="rect">
            <a:avLst/>
          </a:prstGeom>
          <a:solidFill>
            <a:schemeClr val="accent2"/>
          </a:solidFill>
        </p:spPr>
        <p:txBody>
          <a:bodyPr/>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2508" y="1670848"/>
            <a:ext cx="396000" cy="396000"/>
          </a:xfrm>
          <a:prstGeom prst="rect">
            <a:avLst/>
          </a:prstGeom>
          <a:solidFill>
            <a:schemeClr val="accent2"/>
          </a:solidFill>
        </p:spPr>
        <p:txBody>
          <a:bodyPr/>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6616" y="1670848"/>
            <a:ext cx="396000" cy="396000"/>
          </a:xfrm>
          <a:prstGeom prst="rect">
            <a:avLst/>
          </a:prstGeom>
          <a:solidFill>
            <a:schemeClr val="accent2"/>
          </a:solidFill>
        </p:spPr>
        <p:txBody>
          <a:bodyPr/>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2508" y="2084956"/>
            <a:ext cx="396000" cy="396000"/>
          </a:xfrm>
          <a:prstGeom prst="rect">
            <a:avLst/>
          </a:prstGeom>
          <a:solidFill>
            <a:schemeClr val="accent2"/>
          </a:solidFill>
        </p:spPr>
        <p:txBody>
          <a:bodyPr/>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6616" y="2084956"/>
            <a:ext cx="396000" cy="396000"/>
          </a:xfrm>
          <a:prstGeom prst="rect">
            <a:avLst/>
          </a:prstGeom>
          <a:solidFill>
            <a:schemeClr val="accent2"/>
          </a:solidFill>
        </p:spPr>
        <p:txBody>
          <a:bodyPr/>
          <a:lstStyle>
            <a:lvl1pPr marL="0" indent="0">
              <a:buNone/>
              <a:defRPr sz="1200"/>
            </a:lvl1pPr>
          </a:lstStyle>
          <a:p>
            <a:r>
              <a:rPr lang="ru-RU" dirty="0" smtClean="0"/>
              <a:t>4</a:t>
            </a:r>
            <a:endParaRPr lang="ru-RU" dirty="0"/>
          </a:p>
        </p:txBody>
      </p:sp>
      <p:sp>
        <p:nvSpPr>
          <p:cNvPr id="16"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2231767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3060408" cy="2610349"/>
          </a:xfrm>
          <a:prstGeom prst="rect">
            <a:avLst/>
          </a:prstGeom>
          <a:noFill/>
        </p:spPr>
        <p:txBody>
          <a:bodyPr l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22157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4" y="122235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4" y="257253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2" y="2573314"/>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88" y="122078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4240368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2800" y="1670066"/>
            <a:ext cx="3060408" cy="2610349"/>
          </a:xfrm>
          <a:prstGeom prst="rect">
            <a:avLst/>
          </a:prstGeom>
          <a:noFill/>
        </p:spPr>
        <p:txBody>
          <a:bodyPr l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3280" y="1670066"/>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2808" y="1670848"/>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2628" y="302102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2156" y="302181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4292" y="1669284"/>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3640" y="3020246"/>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99037556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3220" y="1220006"/>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748" y="1220788"/>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2568" y="257096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2096" y="257175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928" y="122078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227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48" y="1220788"/>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76" y="1221570"/>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6" y="257175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4" y="257253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274242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ategories,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68" y="167084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09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6" y="302181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4" y="302259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276" y="167163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1624" y="302259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6" y="167163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4" y="167241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4" y="3022592"/>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2" y="3023374"/>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3960528" cy="450060"/>
          </a:xfrm>
          <a:prstGeom prst="rect">
            <a:avLst/>
          </a:prstGeom>
        </p:spPr>
        <p:txBody>
          <a:bodyPr lIns="0"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18562100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68" y="122078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096" y="122157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4" y="257253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6" y="122157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4" y="257253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1496" y="122157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4" y="122235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4" y="2572532"/>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2" y="2573314"/>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5609750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bugging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90000" bIns="90000"/>
          <a:lstStyle>
            <a:lvl1pPr>
              <a:defRPr lang="ru-RU" sz="2000" dirty="0">
                <a:solidFill>
                  <a:schemeClr val="bg1"/>
                </a:solidFill>
                <a:latin typeface="Segoe UI Light" pitchFamily="34" charset="0"/>
                <a:cs typeface="Segoe UI Light" pitchFamily="34" charset="0"/>
              </a:defRPr>
            </a:lvl1pPr>
          </a:lstStyle>
          <a:p>
            <a:pPr marL="0" lvl="0" indent="0">
              <a:lnSpc>
                <a:spcPct val="80000"/>
              </a:lnSpc>
              <a:buNone/>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12" name="Group 11"/>
          <p:cNvGrpSpPr/>
          <p:nvPr userDrawn="1"/>
        </p:nvGrpSpPr>
        <p:grpSpPr bwMode="black">
          <a:xfrm>
            <a:off x="6797603" y="1803123"/>
            <a:ext cx="1399574" cy="1431450"/>
            <a:chOff x="307975" y="1987550"/>
            <a:chExt cx="1377950" cy="1409701"/>
          </a:xfrm>
          <a:solidFill>
            <a:srgbClr val="FFFFFF"/>
          </a:solidFill>
        </p:grpSpPr>
        <p:sp>
          <p:nvSpPr>
            <p:cNvPr id="1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39" name="Group 38"/>
          <p:cNvGrpSpPr/>
          <p:nvPr userDrawn="1"/>
        </p:nvGrpSpPr>
        <p:grpSpPr>
          <a:xfrm>
            <a:off x="7542396" y="4822050"/>
            <a:ext cx="1260168" cy="321450"/>
            <a:chOff x="7542396" y="4822050"/>
            <a:chExt cx="1260168" cy="321450"/>
          </a:xfrm>
        </p:grpSpPr>
        <p:sp>
          <p:nvSpPr>
            <p:cNvPr id="40" name="Rectangle 3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42" name="Freeform 4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32"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Debugging</a:t>
            </a:r>
            <a:endParaRPr lang="ru-RU" dirty="0"/>
          </a:p>
        </p:txBody>
      </p:sp>
    </p:spTree>
    <p:extLst>
      <p:ext uri="{BB962C8B-B14F-4D97-AF65-F5344CB8AC3E}">
        <p14:creationId xmlns:p14="http://schemas.microsoft.com/office/powerpoint/2010/main" val="252640713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250" fill="hold"/>
                                        <p:tgtEl>
                                          <p:spTgt spid="39"/>
                                        </p:tgtEl>
                                        <p:attrNameLst>
                                          <p:attrName>ppt_x</p:attrName>
                                        </p:attrNameLst>
                                      </p:cBhvr>
                                      <p:tavLst>
                                        <p:tav tm="0">
                                          <p:val>
                                            <p:strVal val="#ppt_x"/>
                                          </p:val>
                                        </p:tav>
                                        <p:tav tm="100000">
                                          <p:val>
                                            <p:strVal val="#ppt_x"/>
                                          </p:val>
                                        </p:tav>
                                      </p:tavLst>
                                    </p:anim>
                                    <p:anim calcmode="lin" valueType="num">
                                      <p:cBhvr additive="base">
                                        <p:cTn id="8" dur="25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ategories,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68" y="167084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09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6" y="302181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4" y="302259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6" y="167163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4" y="302259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6" y="167163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4" y="167241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4" y="3022592"/>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2" y="3023374"/>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21501351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988" y="122078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48" y="1220788"/>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76" y="1221570"/>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6" y="257175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4" y="257253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22" name="Content Placeholder 2"/>
          <p:cNvSpPr>
            <a:spLocks noGrp="1"/>
          </p:cNvSpPr>
          <p:nvPr>
            <p:ph idx="25" hasCustomPrompt="1"/>
          </p:nvPr>
        </p:nvSpPr>
        <p:spPr>
          <a:xfrm>
            <a:off x="3942568" y="1220788"/>
            <a:ext cx="2610348" cy="126016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2568" y="2570968"/>
            <a:ext cx="2610348" cy="126016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67019417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ategories,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336" y="167163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4" y="302259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6" y="167163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4" y="167241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4" y="3022592"/>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2" y="3023374"/>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22" name="Content Placeholder 2"/>
          <p:cNvSpPr>
            <a:spLocks noGrp="1"/>
          </p:cNvSpPr>
          <p:nvPr>
            <p:ph idx="25" hasCustomPrompt="1"/>
          </p:nvPr>
        </p:nvSpPr>
        <p:spPr>
          <a:xfrm>
            <a:off x="3941916" y="1671630"/>
            <a:ext cx="2610348" cy="126016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1916" y="3021810"/>
            <a:ext cx="2610348" cy="126016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3187904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22157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4" y="122235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4" y="257253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2" y="2573314"/>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88" y="1220788"/>
            <a:ext cx="1258483" cy="2611130"/>
          </a:xfrm>
          <a:prstGeom prst="rect">
            <a:avLst/>
          </a:prstGeom>
          <a:solidFill>
            <a:schemeClr val="accent4"/>
          </a:solidFill>
        </p:spPr>
        <p:txBody>
          <a:bodyPr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163599762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0844" y="1672412"/>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324" y="167241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0852" y="1673194"/>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0672" y="3023374"/>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200" y="3024156"/>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6" y="1671630"/>
            <a:ext cx="1258483" cy="2611130"/>
          </a:xfrm>
          <a:prstGeom prst="rect">
            <a:avLst/>
          </a:prstGeom>
          <a:solidFill>
            <a:schemeClr val="accent4"/>
          </a:solidFill>
        </p:spPr>
        <p:txBody>
          <a:bodyPr anchor="b"/>
          <a:lstStyle>
            <a:lvl1pPr marL="0" indent="0">
              <a:buNone/>
              <a:defRPr sz="1200">
                <a:solidFill>
                  <a:schemeClr val="bg1"/>
                </a:solidFill>
              </a:defRPr>
            </a:lvl1pPr>
          </a:lstStyle>
          <a:p>
            <a:endParaRPr lang="ru-RU" dirty="0"/>
          </a:p>
        </p:txBody>
      </p:sp>
      <p:sp>
        <p:nvSpPr>
          <p:cNvPr id="9"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84690851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221570"/>
            <a:ext cx="2610348" cy="261034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36" y="122157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4" y="257253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5374479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671630"/>
            <a:ext cx="2610348" cy="261034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3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4" y="302259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7"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405907950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6" y="122157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4" y="122235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36" y="122157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56" y="2571750"/>
            <a:ext cx="2608663" cy="1260950"/>
          </a:xfrm>
          <a:prstGeom prst="rect">
            <a:avLst/>
          </a:prstGeom>
          <a:solidFill>
            <a:schemeClr val="accent4"/>
          </a:solidFill>
        </p:spPr>
        <p:txBody>
          <a:bodyPr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257176003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6" y="167163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4" y="167241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6" y="302181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3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56" y="3021810"/>
            <a:ext cx="2608663" cy="1260950"/>
          </a:xfrm>
          <a:prstGeom prst="rect">
            <a:avLst/>
          </a:prstGeom>
          <a:solidFill>
            <a:schemeClr val="accent4"/>
          </a:solidFill>
        </p:spPr>
        <p:txBody>
          <a:bodyPr anchor="b"/>
          <a:lstStyle>
            <a:lvl1pPr marL="0" indent="0">
              <a:buNone/>
              <a:defRPr sz="1200">
                <a:solidFill>
                  <a:schemeClr val="bg1"/>
                </a:solidFill>
              </a:defRPr>
            </a:lvl1pPr>
          </a:lstStyle>
          <a:p>
            <a:endParaRPr lang="ru-RU" dirty="0"/>
          </a:p>
        </p:txBody>
      </p:sp>
      <p:sp>
        <p:nvSpPr>
          <p:cNvPr id="12"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898826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228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90000" bIns="90000"/>
          <a:lstStyle>
            <a:lvl1pPr marL="342900" indent="-342900">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19" name="Group 18"/>
          <p:cNvGrpSpPr/>
          <p:nvPr userDrawn="1"/>
        </p:nvGrpSpPr>
        <p:grpSpPr>
          <a:xfrm>
            <a:off x="7542396" y="4822050"/>
            <a:ext cx="1260168" cy="321450"/>
            <a:chOff x="7542396" y="4822050"/>
            <a:chExt cx="1260168" cy="321450"/>
          </a:xfrm>
        </p:grpSpPr>
        <p:sp>
          <p:nvSpPr>
            <p:cNvPr id="20" name="Rectangle 1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Box 20"/>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2" name="Freeform 2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6"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Demo</a:t>
            </a:r>
            <a:endParaRPr lang="ru-RU" dirty="0"/>
          </a:p>
        </p:txBody>
      </p:sp>
      <p:grpSp>
        <p:nvGrpSpPr>
          <p:cNvPr id="17" name="Group 16"/>
          <p:cNvGrpSpPr/>
          <p:nvPr userDrawn="1"/>
        </p:nvGrpSpPr>
        <p:grpSpPr bwMode="black">
          <a:xfrm>
            <a:off x="6661991" y="1761642"/>
            <a:ext cx="1690513" cy="1375306"/>
            <a:chOff x="5184775" y="225425"/>
            <a:chExt cx="1500188" cy="1220788"/>
          </a:xfrm>
          <a:solidFill>
            <a:srgbClr val="FFFFFF"/>
          </a:solidFill>
        </p:grpSpPr>
        <p:sp>
          <p:nvSpPr>
            <p:cNvPr id="1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6023510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ppt_x"/>
                                          </p:val>
                                        </p:tav>
                                        <p:tav tm="100000">
                                          <p:val>
                                            <p:strVal val="#ppt_x"/>
                                          </p:val>
                                        </p:tav>
                                      </p:tavLst>
                                    </p:anim>
                                    <p:anim calcmode="lin" valueType="num">
                                      <p:cBhvr additive="base">
                                        <p:cTn id="8"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marL="0" indent="0">
              <a:buNone/>
              <a:defRPr/>
            </a:lvl1pPr>
          </a:lstStyle>
          <a:p>
            <a:endParaRPr lang="ru-RU" dirty="0"/>
          </a:p>
        </p:txBody>
      </p:sp>
    </p:spTree>
    <p:extLst>
      <p:ext uri="{BB962C8B-B14F-4D97-AF65-F5344CB8AC3E}">
        <p14:creationId xmlns:p14="http://schemas.microsoft.com/office/powerpoint/2010/main" val="8972884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 Titl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anchor="b"/>
          <a:lstStyle>
            <a:lvl1pPr algn="l">
              <a:defRPr sz="3200">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1675964747"/>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5143500"/>
          </a:xfrm>
          <a:prstGeom prst="rect">
            <a:avLst/>
          </a:prstGeom>
        </p:spPr>
        <p:txBody>
          <a:bodyPr/>
          <a:lstStyle>
            <a:lvl1pPr marL="0" indent="0">
              <a:buNone/>
              <a:defRPr/>
            </a:lvl1pPr>
          </a:lstStyle>
          <a:p>
            <a:endParaRPr lang="ru-RU" dirty="0"/>
          </a:p>
        </p:txBody>
      </p:sp>
    </p:spTree>
    <p:extLst>
      <p:ext uri="{BB962C8B-B14F-4D97-AF65-F5344CB8AC3E}">
        <p14:creationId xmlns:p14="http://schemas.microsoft.com/office/powerpoint/2010/main" val="754349223"/>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 Title">
    <p:bg>
      <p:bgPr>
        <a:solidFill>
          <a:schemeClr val="tx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p:nvPr>
        </p:nvSpPr>
        <p:spPr>
          <a:xfrm>
            <a:off x="0" y="0"/>
            <a:ext cx="9144000" cy="5143500"/>
          </a:xfrm>
          <a:prstGeom prst="rect">
            <a:avLst/>
          </a:prstGeom>
        </p:spPr>
        <p:txBody>
          <a:bodyPr/>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70210657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 Title w Gradi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marL="0" indent="0">
              <a:buNone/>
              <a:defRPr/>
            </a:lvl1pPr>
          </a:lstStyle>
          <a:p>
            <a:endParaRPr lang="ru-RU" dirty="0"/>
          </a:p>
        </p:txBody>
      </p:sp>
      <p:sp>
        <p:nvSpPr>
          <p:cNvPr id="7" name="Content Placeholder 6"/>
          <p:cNvSpPr>
            <a:spLocks noGrp="1"/>
          </p:cNvSpPr>
          <p:nvPr>
            <p:ph sz="quarter" idx="11" hasCustomPrompt="1"/>
          </p:nvPr>
        </p:nvSpPr>
        <p:spPr>
          <a:xfrm>
            <a:off x="0" y="2931798"/>
            <a:ext cx="9144000" cy="2211702"/>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a:lstStyle>
            <a:lvl1pPr marL="0" indent="0">
              <a:buNone/>
              <a:defRPr sz="1800" baseline="0"/>
            </a:lvl1pPr>
          </a:lstStyle>
          <a:p>
            <a:pPr lvl="0"/>
            <a:r>
              <a:rPr lang="en-US" dirty="0" smtClean="0"/>
              <a:t>Gradient Goes Here</a:t>
            </a:r>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252951316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ictures w Title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0"/>
            <a:ext cx="2609850" cy="2611437"/>
          </a:xfrm>
          <a:prstGeom prst="rect">
            <a:avLst/>
          </a:prstGeom>
          <a:solidFill>
            <a:schemeClr val="tx1">
              <a:lumMod val="50000"/>
              <a:lumOff val="50000"/>
            </a:schemeClr>
          </a:solidFill>
        </p:spPr>
        <p:txBody>
          <a:bodyPr/>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a:lstStyle>
            <a:lvl1pPr marL="0" indent="0">
              <a:buNone/>
              <a:defRPr/>
            </a:lvl1pPr>
          </a:lstStyle>
          <a:p>
            <a:endParaRPr lang="ru-RU"/>
          </a:p>
        </p:txBody>
      </p:sp>
      <p:sp>
        <p:nvSpPr>
          <p:cNvPr id="8" name="Title 1"/>
          <p:cNvSpPr txBox="1">
            <a:spLocks/>
          </p:cNvSpPr>
          <p:nvPr userDrawn="1"/>
        </p:nvSpPr>
        <p:spPr>
          <a:xfrm>
            <a:off x="791496" y="3471870"/>
            <a:ext cx="2610348" cy="360048"/>
          </a:xfrm>
          <a:prstGeom prst="rect">
            <a:avLst/>
          </a:prstGeom>
          <a:solidFill>
            <a:schemeClr val="accent3"/>
          </a:solidFill>
        </p:spPr>
        <p:txBody>
          <a:bodyPr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471870"/>
            <a:ext cx="4410588" cy="360048"/>
          </a:xfrm>
          <a:prstGeom prst="rect">
            <a:avLst/>
          </a:prstGeom>
          <a:solidFill>
            <a:schemeClr val="accent3"/>
          </a:solidFill>
        </p:spPr>
        <p:txBody>
          <a:bodyPr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86218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Pictures w Titles w Gradient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0"/>
            <a:ext cx="2609850" cy="2611437"/>
          </a:xfrm>
          <a:prstGeom prst="rect">
            <a:avLst/>
          </a:prstGeom>
          <a:solidFill>
            <a:schemeClr val="tx1">
              <a:lumMod val="50000"/>
              <a:lumOff val="50000"/>
            </a:schemeClr>
          </a:solidFill>
        </p:spPr>
        <p:txBody>
          <a:bodyPr/>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a:lstStyle>
            <a:lvl1pPr marL="0" indent="0">
              <a:buNone/>
              <a:defRPr/>
            </a:lvl1pPr>
          </a:lstStyle>
          <a:p>
            <a:endParaRPr lang="ru-RU"/>
          </a:p>
        </p:txBody>
      </p:sp>
      <p:sp>
        <p:nvSpPr>
          <p:cNvPr id="8" name="Title 1"/>
          <p:cNvSpPr txBox="1">
            <a:spLocks/>
          </p:cNvSpPr>
          <p:nvPr userDrawn="1"/>
        </p:nvSpPr>
        <p:spPr>
          <a:xfrm>
            <a:off x="791496" y="3381858"/>
            <a:ext cx="261034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381858"/>
            <a:ext cx="441058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5460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pattFill prst="dkUpDiag">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 Box 3"/>
          <p:cNvSpPr txBox="1">
            <a:spLocks noChangeArrowheads="1"/>
          </p:cNvSpPr>
          <p:nvPr userDrawn="1"/>
        </p:nvSpPr>
        <p:spPr bwMode="blackWhite">
          <a:xfrm>
            <a:off x="341436" y="4390413"/>
            <a:ext cx="8461128" cy="323151"/>
          </a:xfrm>
          <a:prstGeom prst="rect">
            <a:avLst/>
          </a:prstGeom>
          <a:solidFill>
            <a:schemeClr val="accent1"/>
          </a:solidFill>
          <a:ln w="12700">
            <a:noFill/>
            <a:miter lim="800000"/>
            <a:headEnd type="none" w="sm" len="sm"/>
            <a:tailEnd type="none" w="sm" len="sm"/>
          </a:ln>
          <a:effectLst/>
        </p:spPr>
        <p:txBody>
          <a:bodyPr vert="horz" wrap="square" lIns="91425" tIns="45713" rIns="91425" bIns="45713" numCol="1" anchor="ctr" anchorCtr="0" compatLnSpc="1">
            <a:prstTxWarp prst="textNoShape">
              <a:avLst/>
            </a:prstTxWarp>
            <a:spAutoFit/>
          </a:bodyPr>
          <a:lstStyle/>
          <a:p>
            <a:pPr algn="ctr" defTabSz="914099" eaLnBrk="0" hangingPunct="0"/>
            <a:r>
              <a:rPr lang="en-US" sz="500" dirty="0">
                <a:solidFill>
                  <a:schemeClr val="bg2"/>
                </a:solidFill>
                <a:latin typeface="Segoe UI" pitchFamily="34" charset="0"/>
                <a:cs typeface="Arial" charset="0"/>
              </a:rPr>
              <a:t>© </a:t>
            </a:r>
            <a:r>
              <a:rPr lang="en-US" sz="500" dirty="0" smtClean="0">
                <a:solidFill>
                  <a:schemeClr val="bg2"/>
                </a:solidFill>
                <a:latin typeface="Segoe UI" pitchFamily="34" charset="0"/>
                <a:cs typeface="Arial" charset="0"/>
              </a:rPr>
              <a:t>2012 Microsoft </a:t>
            </a:r>
            <a:r>
              <a:rPr lang="en-US" sz="500" dirty="0">
                <a:solidFill>
                  <a:schemeClr val="bg2"/>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500" dirty="0">
                <a:solidFill>
                  <a:schemeClr val="bg2"/>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solidFill>
                  <a:schemeClr val="bg2"/>
                </a:solidFill>
                <a:latin typeface="Segoe UI" pitchFamily="34" charset="0"/>
                <a:cs typeface="Arial" charset="0"/>
              </a:rPr>
              <a:t/>
            </a:r>
            <a:br>
              <a:rPr lang="en-US" sz="500" dirty="0" smtClean="0">
                <a:solidFill>
                  <a:schemeClr val="bg2"/>
                </a:solidFill>
                <a:latin typeface="Segoe UI" pitchFamily="34" charset="0"/>
                <a:cs typeface="Arial" charset="0"/>
              </a:rPr>
            </a:br>
            <a:r>
              <a:rPr lang="en-US" sz="500" dirty="0" smtClean="0">
                <a:solidFill>
                  <a:schemeClr val="bg2"/>
                </a:solidFill>
                <a:latin typeface="Segoe UI" pitchFamily="34" charset="0"/>
                <a:cs typeface="Arial" charset="0"/>
              </a:rPr>
              <a:t>part </a:t>
            </a:r>
            <a:r>
              <a:rPr lang="en-US" sz="500" dirty="0">
                <a:solidFill>
                  <a:schemeClr val="bg2"/>
                </a:solidFill>
                <a:latin typeface="Segoe UI" pitchFamily="34" charset="0"/>
                <a:cs typeface="Arial" charset="0"/>
              </a:rPr>
              <a:t>of Microsoft, and Microsoft cannot guarantee the accuracy of any information provided after the date of this presentation.  </a:t>
            </a:r>
            <a:r>
              <a:rPr lang="en-US" sz="500" dirty="0" smtClean="0">
                <a:solidFill>
                  <a:schemeClr val="bg2"/>
                </a:solidFill>
                <a:latin typeface="Segoe UI" pitchFamily="34" charset="0"/>
                <a:cs typeface="Arial" charset="0"/>
              </a:rPr>
              <a:t>MICROSOFT </a:t>
            </a:r>
            <a:r>
              <a:rPr lang="en-US" sz="500" dirty="0">
                <a:solidFill>
                  <a:schemeClr val="bg2"/>
                </a:solidFill>
                <a:latin typeface="Segoe UI" pitchFamily="34" charset="0"/>
                <a:cs typeface="Arial" charset="0"/>
              </a:rPr>
              <a:t>MAKES NO WARRANTIES, EXPRESS, IMPLIED OR STATUTORY, AS TO THE INFORMATION IN THIS PRESENTATION.</a:t>
            </a:r>
          </a:p>
        </p:txBody>
      </p:sp>
      <p:sp>
        <p:nvSpPr>
          <p:cNvPr id="5" name="Rectangle 4"/>
          <p:cNvSpPr/>
          <p:nvPr userDrawn="1"/>
        </p:nvSpPr>
        <p:spPr>
          <a:xfrm>
            <a:off x="2591736" y="2144935"/>
            <a:ext cx="3510468" cy="785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2" descr="Microsoft logo and tagline"/>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tretch/>
        </p:blipFill>
        <p:spPr bwMode="black">
          <a:xfrm>
            <a:off x="3176814" y="2341911"/>
            <a:ext cx="2340312" cy="391866"/>
          </a:xfrm>
          <a:prstGeom prst="rect">
            <a:avLst/>
          </a:prstGeom>
          <a:noFill/>
          <a:ln>
            <a:noFill/>
          </a:ln>
        </p:spPr>
      </p:pic>
    </p:spTree>
    <p:extLst>
      <p:ext uri="{BB962C8B-B14F-4D97-AF65-F5344CB8AC3E}">
        <p14:creationId xmlns:p14="http://schemas.microsoft.com/office/powerpoint/2010/main" val="1275617240"/>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icrosoft">
    <p:spTree>
      <p:nvGrpSpPr>
        <p:cNvPr id="1" name=""/>
        <p:cNvGrpSpPr/>
        <p:nvPr/>
      </p:nvGrpSpPr>
      <p:grpSpPr>
        <a:xfrm>
          <a:off x="0" y="0"/>
          <a:ext cx="0" cy="0"/>
          <a:chOff x="0" y="0"/>
          <a:chExt cx="0" cy="0"/>
        </a:xfrm>
      </p:grpSpPr>
      <p:sp>
        <p:nvSpPr>
          <p:cNvPr id="13" name="Rectangle 12"/>
          <p:cNvSpPr/>
          <p:nvPr userDrawn="1"/>
        </p:nvSpPr>
        <p:spPr>
          <a:xfrm>
            <a:off x="330200" y="-1"/>
            <a:ext cx="8804174" cy="4732037"/>
          </a:xfrm>
          <a:prstGeom prst="rect">
            <a:avLst/>
          </a:prstGeom>
          <a:pattFill prst="dkUpDiag">
            <a:fgClr>
              <a:schemeClr val="tx1">
                <a:lumMod val="50000"/>
                <a:lumOff val="5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341436" y="4822050"/>
            <a:ext cx="8802564" cy="321449"/>
          </a:xfrm>
          <a:prstGeom prst="rect">
            <a:avLst/>
          </a:prstGeom>
          <a:pattFill prst="dkUpDiag">
            <a:fgClr>
              <a:schemeClr val="tx1">
                <a:lumMod val="65000"/>
                <a:lumOff val="35000"/>
              </a:schemeClr>
            </a:fgClr>
            <a:bgClr>
              <a:schemeClr val="tx1">
                <a:lumMod val="85000"/>
                <a:lumOff val="1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p:cNvSpPr/>
          <p:nvPr userDrawn="1"/>
        </p:nvSpPr>
        <p:spPr>
          <a:xfrm>
            <a:off x="420212" y="-1"/>
            <a:ext cx="8712552" cy="4732037"/>
          </a:xfrm>
          <a:prstGeom prst="rect">
            <a:avLst/>
          </a:prstGeom>
          <a:solidFill>
            <a:schemeClr val="accent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userDrawn="1"/>
        </p:nvSpPr>
        <p:spPr>
          <a:xfrm>
            <a:off x="775576" y="1142520"/>
            <a:ext cx="6570876" cy="1015663"/>
          </a:xfrm>
          <a:prstGeom prst="rect">
            <a:avLst/>
          </a:prstGeom>
          <a:noFill/>
        </p:spPr>
        <p:txBody>
          <a:bodyPr wrap="square" rtlCol="0" anchor="b">
            <a:spAutoFit/>
          </a:bodyPr>
          <a:lstStyle/>
          <a:p>
            <a:pPr algn="l"/>
            <a:r>
              <a:rPr lang="en-US" sz="4000" dirty="0" smtClean="0">
                <a:solidFill>
                  <a:schemeClr val="bg1"/>
                </a:solidFill>
                <a:latin typeface="Segoe UI Semibold" pitchFamily="34" charset="0"/>
                <a:ea typeface="Segoe UI" pitchFamily="34" charset="0"/>
                <a:cs typeface="Segoe UI" pitchFamily="34" charset="0"/>
              </a:rPr>
              <a:t>DevCon•12</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latin typeface="Segoe UI" pitchFamily="34" charset="0"/>
                <a:ea typeface="Segoe UI" pitchFamily="34" charset="0"/>
                <a:cs typeface="Segoe UI" pitchFamily="34" charset="0"/>
              </a:rPr>
              <a:t>// msdevcon.ru</a:t>
            </a:r>
            <a:endParaRPr lang="ru-RU" sz="2000" dirty="0" smtClean="0">
              <a:solidFill>
                <a:schemeClr val="bg1"/>
              </a:solidFill>
              <a:latin typeface="+mj-lt"/>
              <a:ea typeface="Segoe UI" pitchFamily="34" charset="0"/>
              <a:cs typeface="Segoe UI" pitchFamily="34" charset="0"/>
            </a:endParaRPr>
          </a:p>
        </p:txBody>
      </p:sp>
      <p:sp>
        <p:nvSpPr>
          <p:cNvPr id="12" name="Rectangle 11"/>
          <p:cNvSpPr/>
          <p:nvPr userDrawn="1"/>
        </p:nvSpPr>
        <p:spPr>
          <a:xfrm>
            <a:off x="431448" y="4732038"/>
            <a:ext cx="8714162" cy="411462"/>
          </a:xfrm>
          <a:prstGeom prst="rect">
            <a:avLst/>
          </a:prstGeom>
          <a:solidFill>
            <a:schemeClr val="accent4">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8" name="Group 7"/>
          <p:cNvGrpSpPr/>
          <p:nvPr userDrawn="1"/>
        </p:nvGrpSpPr>
        <p:grpSpPr>
          <a:xfrm>
            <a:off x="7542396" y="4822050"/>
            <a:ext cx="1260168" cy="321450"/>
            <a:chOff x="7542396" y="4822050"/>
            <a:chExt cx="1260168" cy="321450"/>
          </a:xfrm>
        </p:grpSpPr>
        <p:sp>
          <p:nvSpPr>
            <p:cNvPr id="9" name="Rectangle 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1" name="Freeform 1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pic>
        <p:nvPicPr>
          <p:cNvPr id="14"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8082468" y="231438"/>
            <a:ext cx="810108" cy="810108"/>
          </a:xfrm>
          <a:prstGeom prst="rect">
            <a:avLst/>
          </a:prstGeom>
          <a:noFill/>
        </p:spPr>
      </p:pic>
      <p:pic>
        <p:nvPicPr>
          <p:cNvPr id="15"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7437841" y="321450"/>
            <a:ext cx="405054" cy="405054"/>
          </a:xfrm>
          <a:prstGeom prst="rect">
            <a:avLst/>
          </a:prstGeom>
          <a:noFill/>
        </p:spPr>
      </p:pic>
      <p:pic>
        <p:nvPicPr>
          <p:cNvPr id="16"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3491856" y="726504"/>
            <a:ext cx="405054" cy="405054"/>
          </a:xfrm>
          <a:prstGeom prst="rect">
            <a:avLst/>
          </a:prstGeom>
          <a:noFill/>
        </p:spPr>
      </p:pic>
      <p:grpSp>
        <p:nvGrpSpPr>
          <p:cNvPr id="17" name="Group 16"/>
          <p:cNvGrpSpPr/>
          <p:nvPr userDrawn="1"/>
        </p:nvGrpSpPr>
        <p:grpSpPr bwMode="black">
          <a:xfrm>
            <a:off x="6372240" y="4309944"/>
            <a:ext cx="252215" cy="509409"/>
            <a:chOff x="2593975" y="2552700"/>
            <a:chExt cx="469901" cy="949325"/>
          </a:xfrm>
        </p:grpSpPr>
        <p:sp>
          <p:nvSpPr>
            <p:cNvPr id="18"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pic>
        <p:nvPicPr>
          <p:cNvPr id="21" name="Picture 3" descr="\\MAGNUM\Projects\Microsoft\Cloud Power FY12\Design\Icons\PNGs\Public_Cloud_Productivity.png"/>
          <p:cNvPicPr>
            <a:picLocks noChangeAspect="1" noChangeArrowheads="1"/>
          </p:cNvPicPr>
          <p:nvPr userDrawn="1"/>
        </p:nvPicPr>
        <p:blipFill>
          <a:blip r:embed="rId3" cstate="print">
            <a:lum bright="100000"/>
          </a:blip>
          <a:stretch>
            <a:fillRect/>
          </a:stretch>
        </p:blipFill>
        <p:spPr bwMode="auto">
          <a:xfrm>
            <a:off x="5922180" y="481458"/>
            <a:ext cx="631810" cy="631810"/>
          </a:xfrm>
          <a:prstGeom prst="rect">
            <a:avLst/>
          </a:prstGeom>
          <a:noFill/>
        </p:spPr>
      </p:pic>
      <p:pic>
        <p:nvPicPr>
          <p:cNvPr id="23" name="Picture 38" descr="roadway.png"/>
          <p:cNvPicPr>
            <a:picLocks noChangeAspect="1"/>
          </p:cNvPicPr>
          <p:nvPr userDrawn="1"/>
        </p:nvPicPr>
        <p:blipFill>
          <a:blip r:embed="rId4" cstate="print"/>
          <a:srcRect l="11462" t="12449" r="11465" b="14937"/>
          <a:stretch>
            <a:fillRect/>
          </a:stretch>
        </p:blipFill>
        <p:spPr bwMode="auto">
          <a:xfrm>
            <a:off x="2231688" y="4786028"/>
            <a:ext cx="634994" cy="612118"/>
          </a:xfrm>
          <a:prstGeom prst="rect">
            <a:avLst/>
          </a:prstGeom>
          <a:noFill/>
          <a:ln w="9525">
            <a:noFill/>
            <a:miter lim="800000"/>
            <a:headEnd/>
            <a:tailEnd/>
          </a:ln>
        </p:spPr>
      </p:pic>
      <p:pic>
        <p:nvPicPr>
          <p:cNvPr id="24" name="Picture 2" descr="\\MAGNUM\Projects\Microsoft\Cloud Power FY12\Design\ICONS_PNG\Growth.png"/>
          <p:cNvPicPr>
            <a:picLocks noChangeAspect="1" noChangeArrowheads="1"/>
          </p:cNvPicPr>
          <p:nvPr userDrawn="1"/>
        </p:nvPicPr>
        <p:blipFill>
          <a:blip r:embed="rId5" cstate="print">
            <a:lum bright="100000"/>
          </a:blip>
          <a:srcRect/>
          <a:stretch>
            <a:fillRect/>
          </a:stretch>
        </p:blipFill>
        <p:spPr bwMode="auto">
          <a:xfrm>
            <a:off x="8848448" y="4615750"/>
            <a:ext cx="284316" cy="284316"/>
          </a:xfrm>
          <a:prstGeom prst="rect">
            <a:avLst/>
          </a:prstGeom>
          <a:noFill/>
        </p:spPr>
      </p:pic>
      <p:pic>
        <p:nvPicPr>
          <p:cNvPr id="1026" name="Picture 2" descr="C:\Users\konkich\Documents\Evangelism\Design\icons\dark\appbar.forrst.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01484" y="436485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0" hasCustomPrompt="1"/>
          </p:nvPr>
        </p:nvSpPr>
        <p:spPr>
          <a:xfrm>
            <a:off x="776288" y="2365375"/>
            <a:ext cx="6570662" cy="1196975"/>
          </a:xfrm>
          <a:prstGeom prst="rect">
            <a:avLst/>
          </a:prstGeom>
        </p:spPr>
        <p:txBody>
          <a:bodyPr/>
          <a:lstStyle>
            <a:lvl1pPr marL="0" indent="0" algn="l">
              <a:buNone/>
              <a:defRPr lang="en-US" sz="2000" smtClean="0">
                <a:solidFill>
                  <a:schemeClr val="bg1"/>
                </a:solidFill>
                <a:ea typeface="Segoe UI" pitchFamily="34" charset="0"/>
                <a:cs typeface="Segoe UI" pitchFamily="34" charset="0"/>
              </a:defRPr>
            </a:lvl1pPr>
          </a:lstStyle>
          <a:p>
            <a:pPr algn="l"/>
            <a:r>
              <a:rPr lang="en-US" sz="2000" dirty="0" smtClean="0">
                <a:solidFill>
                  <a:schemeClr val="bg1"/>
                </a:solidFill>
                <a:latin typeface="+mj-lt"/>
                <a:ea typeface="Segoe UI" pitchFamily="34" charset="0"/>
                <a:cs typeface="Segoe UI" pitchFamily="34" charset="0"/>
              </a:rPr>
              <a:t>23-24 </a:t>
            </a:r>
            <a:r>
              <a:rPr lang="ru-RU" sz="2000" dirty="0" smtClean="0">
                <a:solidFill>
                  <a:schemeClr val="bg1"/>
                </a:solidFill>
                <a:latin typeface="+mj-lt"/>
                <a:ea typeface="Segoe UI" pitchFamily="34" charset="0"/>
                <a:cs typeface="Segoe UI" pitchFamily="34" charset="0"/>
              </a:rPr>
              <a:t>мая</a:t>
            </a:r>
            <a:r>
              <a:rPr lang="ru-RU" sz="2000" baseline="0" dirty="0" smtClean="0">
                <a:solidFill>
                  <a:schemeClr val="bg1"/>
                </a:solidFill>
                <a:latin typeface="+mj-lt"/>
                <a:ea typeface="Segoe UI" pitchFamily="34" charset="0"/>
                <a:cs typeface="Segoe UI" pitchFamily="34" charset="0"/>
              </a:rPr>
              <a:t> 2012 г.</a:t>
            </a:r>
            <a:r>
              <a:rPr lang="en-US" sz="2000" dirty="0" smtClean="0">
                <a:solidFill>
                  <a:schemeClr val="bg1"/>
                </a:solidFill>
                <a:latin typeface="+mj-lt"/>
                <a:ea typeface="Segoe UI" pitchFamily="34" charset="0"/>
                <a:cs typeface="Segoe UI" pitchFamily="34" charset="0"/>
              </a:rPr>
              <a:t> </a:t>
            </a:r>
          </a:p>
          <a:p>
            <a:pPr algn="l"/>
            <a:r>
              <a:rPr lang="en-US" sz="2000" baseline="0" dirty="0" smtClean="0">
                <a:solidFill>
                  <a:schemeClr val="bg1"/>
                </a:solidFill>
                <a:latin typeface="+mj-lt"/>
                <a:ea typeface="Segoe UI" pitchFamily="34" charset="0"/>
                <a:cs typeface="Segoe UI" pitchFamily="34" charset="0"/>
              </a:rPr>
              <a:t>Microsoft</a:t>
            </a:r>
            <a:endParaRPr lang="en-US" sz="2000" dirty="0" smtClean="0">
              <a:solidFill>
                <a:schemeClr val="bg1"/>
              </a:solidFill>
              <a:latin typeface="Segoe UI Semibold" pitchFamily="34" charset="0"/>
              <a:ea typeface="Segoe UI" pitchFamily="34" charset="0"/>
              <a:cs typeface="Segoe UI" pitchFamily="34" charset="0"/>
            </a:endParaRPr>
          </a:p>
        </p:txBody>
      </p:sp>
    </p:spTree>
    <p:extLst>
      <p:ext uri="{BB962C8B-B14F-4D97-AF65-F5344CB8AC3E}">
        <p14:creationId xmlns:p14="http://schemas.microsoft.com/office/powerpoint/2010/main" val="8945351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ic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6">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90000" bIns="90000"/>
          <a:lstStyle>
            <a:lvl1pPr marL="342900" indent="-342900">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2" name="Freeform 24"/>
          <p:cNvSpPr>
            <a:spLocks noEditPoints="1"/>
          </p:cNvSpPr>
          <p:nvPr userDrawn="1"/>
        </p:nvSpPr>
        <p:spPr bwMode="black">
          <a:xfrm>
            <a:off x="6868092" y="1801822"/>
            <a:ext cx="1258597" cy="1460085"/>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3"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Magic</a:t>
            </a:r>
            <a:endParaRPr lang="ru-RU" dirty="0"/>
          </a:p>
        </p:txBody>
      </p:sp>
    </p:spTree>
    <p:extLst>
      <p:ext uri="{BB962C8B-B14F-4D97-AF65-F5344CB8AC3E}">
        <p14:creationId xmlns:p14="http://schemas.microsoft.com/office/powerpoint/2010/main" val="29029737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ounce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90000" bIns="90000"/>
          <a:lstStyle>
            <a:lvl1pPr marL="342900" indent="-342900">
              <a:buNone/>
              <a:defRPr lang="ru-RU" sz="2000" dirty="0">
                <a:solidFill>
                  <a:schemeClr val="bg2">
                    <a:lumMod val="10000"/>
                  </a:schemeClr>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2">
                    <a:lumMod val="10000"/>
                  </a:schemeClr>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4" name="Freeform 61"/>
          <p:cNvSpPr>
            <a:spLocks noEditPoints="1"/>
          </p:cNvSpPr>
          <p:nvPr userDrawn="1"/>
        </p:nvSpPr>
        <p:spPr bwMode="black">
          <a:xfrm>
            <a:off x="6912312" y="1793678"/>
            <a:ext cx="1170156" cy="1466131"/>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5"/>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3"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Announcement</a:t>
            </a:r>
            <a:endParaRPr lang="ru-RU" dirty="0"/>
          </a:p>
        </p:txBody>
      </p:sp>
    </p:spTree>
    <p:extLst>
      <p:ext uri="{BB962C8B-B14F-4D97-AF65-F5344CB8AC3E}">
        <p14:creationId xmlns:p14="http://schemas.microsoft.com/office/powerpoint/2010/main" val="2350678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tner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bg2">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90000" bIns="90000"/>
          <a:lstStyle>
            <a:lvl1pPr marL="342900" indent="-342900">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grpSp>
        <p:nvGrpSpPr>
          <p:cNvPr id="11" name="Group 10"/>
          <p:cNvGrpSpPr/>
          <p:nvPr userDrawn="1"/>
        </p:nvGrpSpPr>
        <p:grpSpPr bwMode="black">
          <a:xfrm>
            <a:off x="6639191" y="2031678"/>
            <a:ext cx="1625937" cy="990132"/>
            <a:chOff x="10387012" y="4179358"/>
            <a:chExt cx="974726" cy="593725"/>
          </a:xfrm>
          <a:solidFill>
            <a:schemeClr val="tx1">
              <a:lumMod val="85000"/>
              <a:lumOff val="15000"/>
            </a:schemeClr>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grpSp>
      <p:sp>
        <p:nvSpPr>
          <p:cNvPr id="3" name="Picture Placeholder 2"/>
          <p:cNvSpPr>
            <a:spLocks noGrp="1"/>
          </p:cNvSpPr>
          <p:nvPr>
            <p:ph type="pic" sz="quarter" idx="11"/>
          </p:nvPr>
        </p:nvSpPr>
        <p:spPr>
          <a:xfrm>
            <a:off x="6192216" y="1220788"/>
            <a:ext cx="2610472" cy="2611130"/>
          </a:xfrm>
          <a:prstGeom prst="rect">
            <a:avLst/>
          </a:prstGeom>
        </p:spPr>
        <p:txBody>
          <a:bodyPr/>
          <a:lstStyle/>
          <a:p>
            <a:endParaRPr lang="ru-RU" dirty="0"/>
          </a:p>
        </p:txBody>
      </p:sp>
      <p:grpSp>
        <p:nvGrpSpPr>
          <p:cNvPr id="27" name="Group 26"/>
          <p:cNvGrpSpPr/>
          <p:nvPr userDrawn="1"/>
        </p:nvGrpSpPr>
        <p:grpSpPr>
          <a:xfrm>
            <a:off x="7542396" y="4822050"/>
            <a:ext cx="1260168" cy="321450"/>
            <a:chOff x="7542396" y="4822050"/>
            <a:chExt cx="1260168" cy="321450"/>
          </a:xfrm>
        </p:grpSpPr>
        <p:sp>
          <p:nvSpPr>
            <p:cNvPr id="28" name="Rectangle 27"/>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30" name="Freeform 29"/>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8"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Partner Name</a:t>
            </a:r>
            <a:endParaRPr lang="ru-RU" dirty="0"/>
          </a:p>
        </p:txBody>
      </p:sp>
    </p:spTree>
    <p:extLst>
      <p:ext uri="{BB962C8B-B14F-4D97-AF65-F5344CB8AC3E}">
        <p14:creationId xmlns:p14="http://schemas.microsoft.com/office/powerpoint/2010/main" val="3425890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50" fill="hold"/>
                                        <p:tgtEl>
                                          <p:spTgt spid="27"/>
                                        </p:tgtEl>
                                        <p:attrNameLst>
                                          <p:attrName>ppt_x</p:attrName>
                                        </p:attrNameLst>
                                      </p:cBhvr>
                                      <p:tavLst>
                                        <p:tav tm="0">
                                          <p:val>
                                            <p:strVal val="#ppt_x"/>
                                          </p:val>
                                        </p:tav>
                                        <p:tav tm="100000">
                                          <p:val>
                                            <p:strVal val="#ppt_x"/>
                                          </p:val>
                                        </p:tav>
                                      </p:tavLst>
                                    </p:anim>
                                    <p:anim calcmode="lin" valueType="num">
                                      <p:cBhvr additive="base">
                                        <p:cTn id="8"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6192216" y="1220788"/>
            <a:ext cx="2610472" cy="2602790"/>
          </a:xfrm>
          <a:prstGeom prst="rect">
            <a:avLst/>
          </a:prstGeom>
        </p:spPr>
        <p:txBody>
          <a:bodyPr/>
          <a:lstStyle/>
          <a:p>
            <a:endParaRPr lang="ru-RU" dirty="0"/>
          </a:p>
        </p:txBody>
      </p:sp>
      <p:sp>
        <p:nvSpPr>
          <p:cNvPr id="5" name="Rectangle 4"/>
          <p:cNvSpPr/>
          <p:nvPr userDrawn="1"/>
        </p:nvSpPr>
        <p:spPr>
          <a:xfrm>
            <a:off x="341436" y="1221570"/>
            <a:ext cx="5760768" cy="2600106"/>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02008"/>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Freeform 73"/>
          <p:cNvSpPr>
            <a:spLocks noEditPoints="1"/>
          </p:cNvSpPr>
          <p:nvPr userDrawn="1"/>
        </p:nvSpPr>
        <p:spPr bwMode="black">
          <a:xfrm>
            <a:off x="6750919" y="1826594"/>
            <a:ext cx="1492941" cy="144123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2">
              <a:lumMod val="1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25" name="Group 24"/>
          <p:cNvGrpSpPr/>
          <p:nvPr userDrawn="1"/>
        </p:nvGrpSpPr>
        <p:grpSpPr>
          <a:xfrm>
            <a:off x="7542396" y="4822050"/>
            <a:ext cx="1260168" cy="321450"/>
            <a:chOff x="7542396" y="4822050"/>
            <a:chExt cx="1260168" cy="321450"/>
          </a:xfrm>
        </p:grpSpPr>
        <p:sp>
          <p:nvSpPr>
            <p:cNvPr id="26" name="Rectangle 25"/>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ciklumNET</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8" name="Freeform 27"/>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6" name="Text Placeholder 7"/>
          <p:cNvSpPr>
            <a:spLocks noGrp="1"/>
          </p:cNvSpPr>
          <p:nvPr>
            <p:ph type="body" sz="quarter" idx="15"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Contacts</a:t>
            </a:r>
            <a:endParaRPr lang="ru-RU" dirty="0"/>
          </a:p>
        </p:txBody>
      </p:sp>
      <p:sp>
        <p:nvSpPr>
          <p:cNvPr id="19" name="Subtitle 2"/>
          <p:cNvSpPr>
            <a:spLocks noGrp="1"/>
          </p:cNvSpPr>
          <p:nvPr>
            <p:ph type="subTitle" idx="1" hasCustomPrompt="1"/>
          </p:nvPr>
        </p:nvSpPr>
        <p:spPr>
          <a:xfrm>
            <a:off x="611472" y="1311582"/>
            <a:ext cx="5355769" cy="810108"/>
          </a:xfrm>
          <a:prstGeom prst="rect">
            <a:avLst/>
          </a:prstGeom>
        </p:spPr>
        <p:txBody>
          <a:bodyPr lIns="0" tIns="90000" bIns="0" anchor="b"/>
          <a:lstStyle>
            <a:lvl1pPr marL="0" indent="0" algn="l">
              <a:lnSpc>
                <a:spcPct val="80000"/>
              </a:lnSpc>
              <a:buNone/>
              <a:defRPr sz="3200">
                <a:solidFill>
                  <a:schemeClr val="bg1"/>
                </a:solidFill>
                <a:latin typeface="Segoe UI Semibold" pitchFamily="34" charset="0"/>
                <a:cs typeface="Segoe UI Semibol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SPEAKER NAME</a:t>
            </a:r>
            <a:endParaRPr lang="ru-RU" dirty="0"/>
          </a:p>
        </p:txBody>
      </p:sp>
      <p:sp>
        <p:nvSpPr>
          <p:cNvPr id="20" name="Text Placeholder 23"/>
          <p:cNvSpPr>
            <a:spLocks noGrp="1"/>
          </p:cNvSpPr>
          <p:nvPr>
            <p:ph type="body" sz="quarter" idx="10" hasCustomPrompt="1"/>
          </p:nvPr>
        </p:nvSpPr>
        <p:spPr>
          <a:xfrm>
            <a:off x="611472" y="3267828"/>
            <a:ext cx="5355769" cy="360048"/>
          </a:xfrm>
          <a:prstGeom prst="rect">
            <a:avLst/>
          </a:prstGeom>
        </p:spPr>
        <p:txBody>
          <a:bodyPr lIns="0" anchor="t"/>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defRPr>
            </a:lvl1pPr>
          </a:lstStyle>
          <a:p>
            <a:pPr lvl="0"/>
            <a:r>
              <a:rPr lang="en-US" dirty="0" smtClean="0"/>
              <a:t>@twitter | mail@example.com | blog.example.com</a:t>
            </a:r>
            <a:endParaRPr lang="ru-RU" dirty="0" smtClean="0"/>
          </a:p>
          <a:p>
            <a:pPr lvl="0"/>
            <a:endParaRPr lang="ru-RU" dirty="0"/>
          </a:p>
        </p:txBody>
      </p:sp>
      <p:sp>
        <p:nvSpPr>
          <p:cNvPr id="22" name="Content Placeholder 5"/>
          <p:cNvSpPr>
            <a:spLocks noGrp="1"/>
          </p:cNvSpPr>
          <p:nvPr>
            <p:ph sz="quarter" idx="11"/>
          </p:nvPr>
        </p:nvSpPr>
        <p:spPr>
          <a:xfrm>
            <a:off x="611472" y="2121690"/>
            <a:ext cx="5355714" cy="810108"/>
          </a:xfrm>
          <a:prstGeom prst="rect">
            <a:avLst/>
          </a:prstGeom>
        </p:spPr>
        <p:txBody>
          <a:bodyPr lIns="0"/>
          <a:lstStyle>
            <a:lvl1pPr marL="0" indent="0">
              <a:buNone/>
              <a:defRPr lang="ru-RU" sz="1800" kern="1200" dirty="0">
                <a:solidFill>
                  <a:schemeClr val="bg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42395817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p:cNvGrpSpPr/>
          <p:nvPr userDrawn="1"/>
        </p:nvGrpSpPr>
        <p:grpSpPr>
          <a:xfrm>
            <a:off x="71400" y="51414"/>
            <a:ext cx="9001200" cy="5040673"/>
            <a:chOff x="71400" y="51414"/>
            <a:chExt cx="9001200" cy="5040673"/>
          </a:xfrm>
          <a:solidFill>
            <a:schemeClr val="bg1"/>
          </a:solidFill>
        </p:grpSpPr>
        <p:sp>
          <p:nvSpPr>
            <p:cNvPr id="67" name="Rectangle 66"/>
            <p:cNvSpPr/>
            <p:nvPr/>
          </p:nvSpPr>
          <p:spPr>
            <a:xfrm>
              <a:off x="79204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Rectangle 67"/>
            <p:cNvSpPr/>
            <p:nvPr/>
          </p:nvSpPr>
          <p:spPr>
            <a:xfrm>
              <a:off x="169227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Rectangle 70"/>
            <p:cNvSpPr/>
            <p:nvPr/>
          </p:nvSpPr>
          <p:spPr>
            <a:xfrm>
              <a:off x="259283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Rectangle 71"/>
            <p:cNvSpPr/>
            <p:nvPr/>
          </p:nvSpPr>
          <p:spPr>
            <a:xfrm>
              <a:off x="349306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Rectangle 74"/>
            <p:cNvSpPr/>
            <p:nvPr/>
          </p:nvSpPr>
          <p:spPr>
            <a:xfrm>
              <a:off x="4392527"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Rectangle 75"/>
            <p:cNvSpPr/>
            <p:nvPr/>
          </p:nvSpPr>
          <p:spPr>
            <a:xfrm>
              <a:off x="5292755"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Rectangle 78"/>
            <p:cNvSpPr/>
            <p:nvPr/>
          </p:nvSpPr>
          <p:spPr>
            <a:xfrm>
              <a:off x="619276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Rectangle 79"/>
            <p:cNvSpPr/>
            <p:nvPr/>
          </p:nvSpPr>
          <p:spPr>
            <a:xfrm>
              <a:off x="709299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Rectangle 81"/>
            <p:cNvSpPr/>
            <p:nvPr/>
          </p:nvSpPr>
          <p:spPr>
            <a:xfrm>
              <a:off x="79204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Rectangle 82"/>
            <p:cNvSpPr/>
            <p:nvPr/>
          </p:nvSpPr>
          <p:spPr>
            <a:xfrm>
              <a:off x="792047"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Rectangle 83"/>
            <p:cNvSpPr/>
            <p:nvPr/>
          </p:nvSpPr>
          <p:spPr>
            <a:xfrm>
              <a:off x="1692275"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Rectangle 84"/>
            <p:cNvSpPr/>
            <p:nvPr/>
          </p:nvSpPr>
          <p:spPr>
            <a:xfrm>
              <a:off x="169216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Rectangle 85"/>
            <p:cNvSpPr/>
            <p:nvPr/>
          </p:nvSpPr>
          <p:spPr>
            <a:xfrm>
              <a:off x="259283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Rectangle 86"/>
            <p:cNvSpPr/>
            <p:nvPr/>
          </p:nvSpPr>
          <p:spPr>
            <a:xfrm>
              <a:off x="259283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Rectangle 87"/>
            <p:cNvSpPr/>
            <p:nvPr/>
          </p:nvSpPr>
          <p:spPr>
            <a:xfrm>
              <a:off x="349306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Rectangle 88"/>
            <p:cNvSpPr/>
            <p:nvPr/>
          </p:nvSpPr>
          <p:spPr>
            <a:xfrm>
              <a:off x="349295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439252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Rectangle 90"/>
            <p:cNvSpPr/>
            <p:nvPr/>
          </p:nvSpPr>
          <p:spPr>
            <a:xfrm>
              <a:off x="439252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529275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Rectangle 92"/>
            <p:cNvSpPr/>
            <p:nvPr/>
          </p:nvSpPr>
          <p:spPr>
            <a:xfrm>
              <a:off x="529264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Rectangle 93"/>
            <p:cNvSpPr/>
            <p:nvPr/>
          </p:nvSpPr>
          <p:spPr>
            <a:xfrm>
              <a:off x="619276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Rectangle 94"/>
            <p:cNvSpPr/>
            <p:nvPr/>
          </p:nvSpPr>
          <p:spPr>
            <a:xfrm>
              <a:off x="619276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Rectangle 95"/>
            <p:cNvSpPr/>
            <p:nvPr/>
          </p:nvSpPr>
          <p:spPr>
            <a:xfrm>
              <a:off x="709299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7" name="Rectangle 96"/>
            <p:cNvSpPr/>
            <p:nvPr/>
          </p:nvSpPr>
          <p:spPr>
            <a:xfrm>
              <a:off x="709288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8" name="Rectangle 97"/>
            <p:cNvSpPr/>
            <p:nvPr/>
          </p:nvSpPr>
          <p:spPr>
            <a:xfrm>
              <a:off x="71400"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99" name="Rectangle 98"/>
            <p:cNvSpPr/>
            <p:nvPr/>
          </p:nvSpPr>
          <p:spPr>
            <a:xfrm rot="5400000">
              <a:off x="4482000" y="-4359186"/>
              <a:ext cx="180000" cy="9001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01" name="Rectangle 100"/>
            <p:cNvSpPr/>
            <p:nvPr/>
          </p:nvSpPr>
          <p:spPr>
            <a:xfrm>
              <a:off x="7992456" y="122157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 name="Rectangle 101"/>
            <p:cNvSpPr/>
            <p:nvPr/>
          </p:nvSpPr>
          <p:spPr>
            <a:xfrm rot="5400000">
              <a:off x="4436928" y="726558"/>
              <a:ext cx="270036" cy="846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 name="Rectangle 102"/>
            <p:cNvSpPr/>
            <p:nvPr/>
          </p:nvSpPr>
          <p:spPr>
            <a:xfrm>
              <a:off x="79149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 name="Rectangle 103"/>
            <p:cNvSpPr/>
            <p:nvPr/>
          </p:nvSpPr>
          <p:spPr>
            <a:xfrm>
              <a:off x="16916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 name="Rectangle 104"/>
            <p:cNvSpPr/>
            <p:nvPr/>
          </p:nvSpPr>
          <p:spPr>
            <a:xfrm>
              <a:off x="259228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 name="Rectangle 105"/>
            <p:cNvSpPr/>
            <p:nvPr/>
          </p:nvSpPr>
          <p:spPr>
            <a:xfrm>
              <a:off x="349240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 name="Rectangle 106"/>
            <p:cNvSpPr/>
            <p:nvPr/>
          </p:nvSpPr>
          <p:spPr>
            <a:xfrm>
              <a:off x="439197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 name="Rectangle 107"/>
            <p:cNvSpPr/>
            <p:nvPr/>
          </p:nvSpPr>
          <p:spPr>
            <a:xfrm>
              <a:off x="529209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 name="Rectangle 108"/>
            <p:cNvSpPr/>
            <p:nvPr/>
          </p:nvSpPr>
          <p:spPr>
            <a:xfrm>
              <a:off x="61922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0" name="Rectangle 109"/>
            <p:cNvSpPr/>
            <p:nvPr/>
          </p:nvSpPr>
          <p:spPr>
            <a:xfrm>
              <a:off x="709233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1" name="Rectangle 110"/>
            <p:cNvSpPr/>
            <p:nvPr/>
          </p:nvSpPr>
          <p:spPr>
            <a:xfrm>
              <a:off x="341436" y="122157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2" name="Rectangle 111"/>
            <p:cNvSpPr/>
            <p:nvPr/>
          </p:nvSpPr>
          <p:spPr>
            <a:xfrm>
              <a:off x="341436" y="212169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Rectangle 112"/>
            <p:cNvSpPr/>
            <p:nvPr/>
          </p:nvSpPr>
          <p:spPr>
            <a:xfrm>
              <a:off x="341436" y="302181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Rectangle 113"/>
            <p:cNvSpPr/>
            <p:nvPr/>
          </p:nvSpPr>
          <p:spPr>
            <a:xfrm>
              <a:off x="341436" y="437199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6" name="Rectangle 115"/>
            <p:cNvSpPr/>
            <p:nvPr/>
          </p:nvSpPr>
          <p:spPr>
            <a:xfrm>
              <a:off x="7992456" y="3027516"/>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7" name="Rectangle 116"/>
            <p:cNvSpPr/>
            <p:nvPr/>
          </p:nvSpPr>
          <p:spPr>
            <a:xfrm>
              <a:off x="7992564" y="212169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Rectangle 117"/>
            <p:cNvSpPr/>
            <p:nvPr/>
          </p:nvSpPr>
          <p:spPr>
            <a:xfrm>
              <a:off x="7992456" y="437209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 name="Rectangle 118"/>
            <p:cNvSpPr/>
            <p:nvPr/>
          </p:nvSpPr>
          <p:spPr>
            <a:xfrm>
              <a:off x="8892576"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22" name="Rectangle 121"/>
            <p:cNvSpPr/>
            <p:nvPr userDrawn="1"/>
          </p:nvSpPr>
          <p:spPr>
            <a:xfrm>
              <a:off x="79149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3" name="Rectangle 122"/>
            <p:cNvSpPr/>
            <p:nvPr userDrawn="1"/>
          </p:nvSpPr>
          <p:spPr>
            <a:xfrm>
              <a:off x="16916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4" name="Rectangle 123"/>
            <p:cNvSpPr/>
            <p:nvPr userDrawn="1"/>
          </p:nvSpPr>
          <p:spPr>
            <a:xfrm>
              <a:off x="259228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5" name="Rectangle 124"/>
            <p:cNvSpPr/>
            <p:nvPr userDrawn="1"/>
          </p:nvSpPr>
          <p:spPr>
            <a:xfrm>
              <a:off x="349240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6" name="Rectangle 125"/>
            <p:cNvSpPr/>
            <p:nvPr userDrawn="1"/>
          </p:nvSpPr>
          <p:spPr>
            <a:xfrm>
              <a:off x="439197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7" name="Rectangle 126"/>
            <p:cNvSpPr/>
            <p:nvPr userDrawn="1"/>
          </p:nvSpPr>
          <p:spPr>
            <a:xfrm>
              <a:off x="529209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8" name="Rectangle 127"/>
            <p:cNvSpPr/>
            <p:nvPr userDrawn="1"/>
          </p:nvSpPr>
          <p:spPr>
            <a:xfrm>
              <a:off x="61922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9" name="Rectangle 128"/>
            <p:cNvSpPr/>
            <p:nvPr userDrawn="1"/>
          </p:nvSpPr>
          <p:spPr>
            <a:xfrm>
              <a:off x="709233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Rectangle 129"/>
            <p:cNvSpPr/>
            <p:nvPr userDrawn="1"/>
          </p:nvSpPr>
          <p:spPr>
            <a:xfrm>
              <a:off x="341436" y="392248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Rectangle 130"/>
            <p:cNvSpPr/>
            <p:nvPr userDrawn="1"/>
          </p:nvSpPr>
          <p:spPr>
            <a:xfrm>
              <a:off x="7992456" y="392258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Rectangle 131"/>
            <p:cNvSpPr/>
            <p:nvPr userDrawn="1"/>
          </p:nvSpPr>
          <p:spPr>
            <a:xfrm>
              <a:off x="79149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Rectangle 132"/>
            <p:cNvSpPr/>
            <p:nvPr userDrawn="1"/>
          </p:nvSpPr>
          <p:spPr>
            <a:xfrm>
              <a:off x="16916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Rectangle 133"/>
            <p:cNvSpPr/>
            <p:nvPr userDrawn="1"/>
          </p:nvSpPr>
          <p:spPr>
            <a:xfrm>
              <a:off x="259228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5" name="Rectangle 134"/>
            <p:cNvSpPr/>
            <p:nvPr userDrawn="1"/>
          </p:nvSpPr>
          <p:spPr>
            <a:xfrm>
              <a:off x="349240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6" name="Rectangle 135"/>
            <p:cNvSpPr/>
            <p:nvPr userDrawn="1"/>
          </p:nvSpPr>
          <p:spPr>
            <a:xfrm>
              <a:off x="439197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7" name="Rectangle 136"/>
            <p:cNvSpPr/>
            <p:nvPr userDrawn="1"/>
          </p:nvSpPr>
          <p:spPr>
            <a:xfrm>
              <a:off x="529209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8" name="Rectangle 137"/>
            <p:cNvSpPr/>
            <p:nvPr userDrawn="1"/>
          </p:nvSpPr>
          <p:spPr>
            <a:xfrm>
              <a:off x="61922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Rectangle 138"/>
            <p:cNvSpPr/>
            <p:nvPr userDrawn="1"/>
          </p:nvSpPr>
          <p:spPr>
            <a:xfrm>
              <a:off x="709233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0" name="Rectangle 139"/>
            <p:cNvSpPr/>
            <p:nvPr userDrawn="1"/>
          </p:nvSpPr>
          <p:spPr>
            <a:xfrm>
              <a:off x="341436" y="77151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1" name="Rectangle 140"/>
            <p:cNvSpPr/>
            <p:nvPr userDrawn="1"/>
          </p:nvSpPr>
          <p:spPr>
            <a:xfrm>
              <a:off x="7992456" y="77161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2" name="Rectangle 141"/>
            <p:cNvSpPr/>
            <p:nvPr userDrawn="1"/>
          </p:nvSpPr>
          <p:spPr>
            <a:xfrm>
              <a:off x="79149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3" name="Rectangle 142"/>
            <p:cNvSpPr/>
            <p:nvPr userDrawn="1"/>
          </p:nvSpPr>
          <p:spPr>
            <a:xfrm>
              <a:off x="16916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4" name="Rectangle 143"/>
            <p:cNvSpPr/>
            <p:nvPr userDrawn="1"/>
          </p:nvSpPr>
          <p:spPr>
            <a:xfrm>
              <a:off x="259228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5" name="Rectangle 144"/>
            <p:cNvSpPr/>
            <p:nvPr userDrawn="1"/>
          </p:nvSpPr>
          <p:spPr>
            <a:xfrm>
              <a:off x="349240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6" name="Rectangle 145"/>
            <p:cNvSpPr/>
            <p:nvPr userDrawn="1"/>
          </p:nvSpPr>
          <p:spPr>
            <a:xfrm>
              <a:off x="439197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7" name="Rectangle 146"/>
            <p:cNvSpPr/>
            <p:nvPr userDrawn="1"/>
          </p:nvSpPr>
          <p:spPr>
            <a:xfrm>
              <a:off x="529209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8" name="Rectangle 147"/>
            <p:cNvSpPr/>
            <p:nvPr userDrawn="1"/>
          </p:nvSpPr>
          <p:spPr>
            <a:xfrm>
              <a:off x="61922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 name="Rectangle 148"/>
            <p:cNvSpPr/>
            <p:nvPr userDrawn="1"/>
          </p:nvSpPr>
          <p:spPr>
            <a:xfrm>
              <a:off x="709233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0" name="Rectangle 149"/>
            <p:cNvSpPr/>
            <p:nvPr userDrawn="1"/>
          </p:nvSpPr>
          <p:spPr>
            <a:xfrm>
              <a:off x="341436" y="32200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1" name="Rectangle 150"/>
            <p:cNvSpPr/>
            <p:nvPr userDrawn="1"/>
          </p:nvSpPr>
          <p:spPr>
            <a:xfrm>
              <a:off x="7992456" y="32210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1854226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9" r:id="rId7"/>
    <p:sldLayoutId id="2147483658" r:id="rId8"/>
    <p:sldLayoutId id="2147483657" r:id="rId9"/>
    <p:sldLayoutId id="2147483650" r:id="rId10"/>
    <p:sldLayoutId id="2147483661" r:id="rId11"/>
    <p:sldLayoutId id="2147483699" r:id="rId12"/>
    <p:sldLayoutId id="2147483700" r:id="rId13"/>
    <p:sldLayoutId id="2147483663" r:id="rId14"/>
    <p:sldLayoutId id="2147483664" r:id="rId15"/>
    <p:sldLayoutId id="2147483701" r:id="rId16"/>
    <p:sldLayoutId id="2147483702" r:id="rId17"/>
    <p:sldLayoutId id="2147483705" r:id="rId18"/>
    <p:sldLayoutId id="2147483706" r:id="rId19"/>
    <p:sldLayoutId id="2147483707" r:id="rId20"/>
    <p:sldLayoutId id="2147483660" r:id="rId21"/>
    <p:sldLayoutId id="2147483662" r:id="rId22"/>
    <p:sldLayoutId id="2147483686" r:id="rId23"/>
    <p:sldLayoutId id="2147483666" r:id="rId24"/>
    <p:sldLayoutId id="2147483687" r:id="rId25"/>
    <p:sldLayoutId id="2147483665" r:id="rId26"/>
    <p:sldLayoutId id="2147483688" r:id="rId27"/>
    <p:sldLayoutId id="2147483670" r:id="rId28"/>
    <p:sldLayoutId id="2147483689" r:id="rId29"/>
    <p:sldLayoutId id="2147483667" r:id="rId30"/>
    <p:sldLayoutId id="2147483690" r:id="rId31"/>
    <p:sldLayoutId id="2147483668" r:id="rId32"/>
    <p:sldLayoutId id="2147483691" r:id="rId33"/>
    <p:sldLayoutId id="2147483669" r:id="rId34"/>
    <p:sldLayoutId id="2147483692" r:id="rId35"/>
    <p:sldLayoutId id="2147483677" r:id="rId36"/>
    <p:sldLayoutId id="2147483693" r:id="rId37"/>
    <p:sldLayoutId id="2147483683" r:id="rId38"/>
    <p:sldLayoutId id="2147483694" r:id="rId39"/>
    <p:sldLayoutId id="2147483684" r:id="rId40"/>
    <p:sldLayoutId id="2147483695" r:id="rId41"/>
    <p:sldLayoutId id="2147483685" r:id="rId42"/>
    <p:sldLayoutId id="2147483696" r:id="rId43"/>
    <p:sldLayoutId id="2147483678" r:id="rId44"/>
    <p:sldLayoutId id="2147483697" r:id="rId45"/>
    <p:sldLayoutId id="2147483679" r:id="rId46"/>
    <p:sldLayoutId id="2147483698" r:id="rId47"/>
    <p:sldLayoutId id="2147483680" r:id="rId48"/>
    <p:sldLayoutId id="2147483671" r:id="rId49"/>
    <p:sldLayoutId id="2147483672" r:id="rId50"/>
    <p:sldLayoutId id="2147483673" r:id="rId51"/>
    <p:sldLayoutId id="2147483703" r:id="rId52"/>
    <p:sldLayoutId id="2147483704" r:id="rId53"/>
    <p:sldLayoutId id="2147483674" r:id="rId54"/>
    <p:sldLayoutId id="2147483675" r:id="rId55"/>
    <p:sldLayoutId id="2147483676" r:id="rId56"/>
    <p:sldLayoutId id="2147483681" r:id="rId57"/>
    <p:sldLayoutId id="2147483682" r:id="rId5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79204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p:cNvSpPr/>
          <p:nvPr/>
        </p:nvSpPr>
        <p:spPr>
          <a:xfrm>
            <a:off x="792047"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p:cNvSpPr/>
          <p:nvPr/>
        </p:nvSpPr>
        <p:spPr>
          <a:xfrm>
            <a:off x="169227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p:cNvSpPr/>
          <p:nvPr/>
        </p:nvSpPr>
        <p:spPr>
          <a:xfrm>
            <a:off x="16921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Rectangle 11"/>
          <p:cNvSpPr/>
          <p:nvPr/>
        </p:nvSpPr>
        <p:spPr>
          <a:xfrm>
            <a:off x="259283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Rectangle 12"/>
          <p:cNvSpPr/>
          <p:nvPr/>
        </p:nvSpPr>
        <p:spPr>
          <a:xfrm>
            <a:off x="2592837"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p:cNvSpPr/>
          <p:nvPr/>
        </p:nvSpPr>
        <p:spPr>
          <a:xfrm>
            <a:off x="349306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349295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15"/>
          <p:cNvSpPr/>
          <p:nvPr/>
        </p:nvSpPr>
        <p:spPr>
          <a:xfrm>
            <a:off x="439252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16"/>
          <p:cNvSpPr/>
          <p:nvPr/>
        </p:nvSpPr>
        <p:spPr>
          <a:xfrm>
            <a:off x="4392527"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17"/>
          <p:cNvSpPr/>
          <p:nvPr/>
        </p:nvSpPr>
        <p:spPr>
          <a:xfrm>
            <a:off x="5292755"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p:cNvSpPr/>
          <p:nvPr/>
        </p:nvSpPr>
        <p:spPr>
          <a:xfrm>
            <a:off x="529264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Rectangle 19"/>
          <p:cNvSpPr/>
          <p:nvPr/>
        </p:nvSpPr>
        <p:spPr>
          <a:xfrm>
            <a:off x="61927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20"/>
          <p:cNvSpPr/>
          <p:nvPr/>
        </p:nvSpPr>
        <p:spPr>
          <a:xfrm>
            <a:off x="6192767"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21"/>
          <p:cNvSpPr/>
          <p:nvPr/>
        </p:nvSpPr>
        <p:spPr>
          <a:xfrm>
            <a:off x="709299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Rectangle 22"/>
          <p:cNvSpPr/>
          <p:nvPr/>
        </p:nvSpPr>
        <p:spPr>
          <a:xfrm>
            <a:off x="709288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Rectangle 23"/>
          <p:cNvSpPr/>
          <p:nvPr/>
        </p:nvSpPr>
        <p:spPr>
          <a:xfrm>
            <a:off x="792047"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Rectangle 24"/>
          <p:cNvSpPr/>
          <p:nvPr/>
        </p:nvSpPr>
        <p:spPr>
          <a:xfrm>
            <a:off x="792047"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Rectangle 25"/>
          <p:cNvSpPr/>
          <p:nvPr/>
        </p:nvSpPr>
        <p:spPr>
          <a:xfrm>
            <a:off x="1692275"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Rectangle 26"/>
          <p:cNvSpPr/>
          <p:nvPr/>
        </p:nvSpPr>
        <p:spPr>
          <a:xfrm>
            <a:off x="1692167"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p:cNvSpPr/>
          <p:nvPr/>
        </p:nvSpPr>
        <p:spPr>
          <a:xfrm>
            <a:off x="259283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Rectangle 28"/>
          <p:cNvSpPr/>
          <p:nvPr/>
        </p:nvSpPr>
        <p:spPr>
          <a:xfrm>
            <a:off x="259283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Rectangle 29"/>
          <p:cNvSpPr/>
          <p:nvPr/>
        </p:nvSpPr>
        <p:spPr>
          <a:xfrm>
            <a:off x="3493065"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Rectangle 30"/>
          <p:cNvSpPr/>
          <p:nvPr/>
        </p:nvSpPr>
        <p:spPr>
          <a:xfrm>
            <a:off x="349295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Rectangle 31"/>
          <p:cNvSpPr/>
          <p:nvPr/>
        </p:nvSpPr>
        <p:spPr>
          <a:xfrm>
            <a:off x="439252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Rectangle 32"/>
          <p:cNvSpPr/>
          <p:nvPr/>
        </p:nvSpPr>
        <p:spPr>
          <a:xfrm>
            <a:off x="439252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Rectangle 33"/>
          <p:cNvSpPr/>
          <p:nvPr/>
        </p:nvSpPr>
        <p:spPr>
          <a:xfrm>
            <a:off x="5292755"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Rectangle 34"/>
          <p:cNvSpPr/>
          <p:nvPr/>
        </p:nvSpPr>
        <p:spPr>
          <a:xfrm>
            <a:off x="529264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Rectangle 35"/>
          <p:cNvSpPr/>
          <p:nvPr/>
        </p:nvSpPr>
        <p:spPr>
          <a:xfrm>
            <a:off x="619276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p:cNvSpPr/>
          <p:nvPr/>
        </p:nvSpPr>
        <p:spPr>
          <a:xfrm>
            <a:off x="619276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Rectangle 37"/>
          <p:cNvSpPr/>
          <p:nvPr/>
        </p:nvSpPr>
        <p:spPr>
          <a:xfrm>
            <a:off x="7092995"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Rectangle 38"/>
          <p:cNvSpPr/>
          <p:nvPr/>
        </p:nvSpPr>
        <p:spPr>
          <a:xfrm>
            <a:off x="709288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Rectangle 39"/>
          <p:cNvSpPr/>
          <p:nvPr/>
        </p:nvSpPr>
        <p:spPr>
          <a:xfrm>
            <a:off x="71400" y="231414"/>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41" name="Rectangle 40"/>
          <p:cNvSpPr/>
          <p:nvPr/>
        </p:nvSpPr>
        <p:spPr>
          <a:xfrm rot="5400000">
            <a:off x="4482000" y="-4359186"/>
            <a:ext cx="180000" cy="9001200"/>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42" name="Rectangle 41"/>
          <p:cNvSpPr/>
          <p:nvPr/>
        </p:nvSpPr>
        <p:spPr>
          <a:xfrm>
            <a:off x="341436" y="77151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Rectangle 42"/>
          <p:cNvSpPr/>
          <p:nvPr/>
        </p:nvSpPr>
        <p:spPr>
          <a:xfrm>
            <a:off x="7992456" y="167163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Rectangle 43"/>
          <p:cNvSpPr/>
          <p:nvPr/>
        </p:nvSpPr>
        <p:spPr>
          <a:xfrm rot="5400000">
            <a:off x="4436928" y="726558"/>
            <a:ext cx="270036" cy="84610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Rectangle 44"/>
          <p:cNvSpPr/>
          <p:nvPr/>
        </p:nvSpPr>
        <p:spPr>
          <a:xfrm>
            <a:off x="79149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Rectangle 45"/>
          <p:cNvSpPr/>
          <p:nvPr/>
        </p:nvSpPr>
        <p:spPr>
          <a:xfrm>
            <a:off x="169161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Rectangle 46"/>
          <p:cNvSpPr/>
          <p:nvPr/>
        </p:nvSpPr>
        <p:spPr>
          <a:xfrm>
            <a:off x="259228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Rectangle 47"/>
          <p:cNvSpPr/>
          <p:nvPr/>
        </p:nvSpPr>
        <p:spPr>
          <a:xfrm>
            <a:off x="349240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Rectangle 48"/>
          <p:cNvSpPr/>
          <p:nvPr/>
        </p:nvSpPr>
        <p:spPr>
          <a:xfrm>
            <a:off x="439197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Rectangle 49"/>
          <p:cNvSpPr/>
          <p:nvPr/>
        </p:nvSpPr>
        <p:spPr>
          <a:xfrm>
            <a:off x="529209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Rectangle 50"/>
          <p:cNvSpPr/>
          <p:nvPr/>
        </p:nvSpPr>
        <p:spPr>
          <a:xfrm>
            <a:off x="619221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Rectangle 51"/>
          <p:cNvSpPr/>
          <p:nvPr/>
        </p:nvSpPr>
        <p:spPr>
          <a:xfrm>
            <a:off x="709233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Rectangle 52"/>
          <p:cNvSpPr/>
          <p:nvPr/>
        </p:nvSpPr>
        <p:spPr>
          <a:xfrm>
            <a:off x="341436" y="167163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Rectangle 53"/>
          <p:cNvSpPr/>
          <p:nvPr/>
        </p:nvSpPr>
        <p:spPr>
          <a:xfrm>
            <a:off x="341436" y="257175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Rectangle 54"/>
          <p:cNvSpPr/>
          <p:nvPr/>
        </p:nvSpPr>
        <p:spPr>
          <a:xfrm>
            <a:off x="341436" y="347187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Rectangle 55"/>
          <p:cNvSpPr/>
          <p:nvPr/>
        </p:nvSpPr>
        <p:spPr>
          <a:xfrm>
            <a:off x="341436" y="437199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Rectangle 56"/>
          <p:cNvSpPr/>
          <p:nvPr/>
        </p:nvSpPr>
        <p:spPr>
          <a:xfrm>
            <a:off x="7992564" y="77151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Rectangle 57"/>
          <p:cNvSpPr/>
          <p:nvPr/>
        </p:nvSpPr>
        <p:spPr>
          <a:xfrm>
            <a:off x="7992456" y="3477576"/>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Rectangle 58"/>
          <p:cNvSpPr/>
          <p:nvPr/>
        </p:nvSpPr>
        <p:spPr>
          <a:xfrm>
            <a:off x="7992564" y="257175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Rectangle 59"/>
          <p:cNvSpPr/>
          <p:nvPr/>
        </p:nvSpPr>
        <p:spPr>
          <a:xfrm>
            <a:off x="7992456" y="4372098"/>
            <a:ext cx="810000" cy="3600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Rectangle 60"/>
          <p:cNvSpPr/>
          <p:nvPr/>
        </p:nvSpPr>
        <p:spPr>
          <a:xfrm>
            <a:off x="8892576" y="231414"/>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62" name="Rectangle 61"/>
          <p:cNvSpPr/>
          <p:nvPr/>
        </p:nvSpPr>
        <p:spPr>
          <a:xfrm rot="5400000">
            <a:off x="4617305" y="-3503808"/>
            <a:ext cx="360000" cy="801051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Rectangle 62"/>
          <p:cNvSpPr/>
          <p:nvPr/>
        </p:nvSpPr>
        <p:spPr>
          <a:xfrm>
            <a:off x="341436" y="32145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293779967"/>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winrtxamltoolkit.codeplex.com/"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11472" y="1761642"/>
            <a:ext cx="7470996" cy="1709928"/>
          </a:xfrm>
        </p:spPr>
        <p:txBody>
          <a:bodyPr/>
          <a:lstStyle/>
          <a:p>
            <a:r>
              <a:rPr lang="ru-RU" sz="3200" cap="all" dirty="0" smtClean="0"/>
              <a:t>РАЗРАБОТКА </a:t>
            </a:r>
            <a:r>
              <a:rPr lang="ru-RU" sz="3200" cap="all" dirty="0"/>
              <a:t>WINRT ПРИЛОЖЕНИЙ ДЛЯ WINDOWS 8: РЕАЛЬНЫЙ ОПЫТ</a:t>
            </a:r>
            <a:br>
              <a:rPr lang="ru-RU" sz="3200" cap="all" dirty="0"/>
            </a:br>
            <a:r>
              <a:rPr lang="en-US" sz="3200" dirty="0" smtClean="0">
                <a:latin typeface="Segoe WP" pitchFamily="34" charset="0"/>
              </a:rPr>
              <a:t/>
            </a:r>
            <a:br>
              <a:rPr lang="en-US" sz="3200" dirty="0" smtClean="0">
                <a:latin typeface="Segoe WP" pitchFamily="34" charset="0"/>
              </a:rPr>
            </a:br>
            <a:endParaRPr lang="ru-RU" sz="3200" dirty="0"/>
          </a:p>
        </p:txBody>
      </p:sp>
      <p:sp>
        <p:nvSpPr>
          <p:cNvPr id="5" name="Subtitle 4"/>
          <p:cNvSpPr>
            <a:spLocks noGrp="1"/>
          </p:cNvSpPr>
          <p:nvPr>
            <p:ph type="subTitle" idx="1"/>
          </p:nvPr>
        </p:nvSpPr>
        <p:spPr>
          <a:xfrm>
            <a:off x="791496" y="3021510"/>
            <a:ext cx="4140552" cy="450360"/>
          </a:xfrm>
        </p:spPr>
        <p:txBody>
          <a:bodyPr/>
          <a:lstStyle/>
          <a:p>
            <a:r>
              <a:rPr lang="ru-RU" dirty="0" smtClean="0"/>
              <a:t>Михаил Галушко</a:t>
            </a:r>
            <a:endParaRPr lang="en-US" dirty="0"/>
          </a:p>
        </p:txBody>
      </p:sp>
      <p:sp>
        <p:nvSpPr>
          <p:cNvPr id="2" name="Content Placeholder 1"/>
          <p:cNvSpPr>
            <a:spLocks noGrp="1"/>
          </p:cNvSpPr>
          <p:nvPr>
            <p:ph sz="quarter" idx="11"/>
          </p:nvPr>
        </p:nvSpPr>
        <p:spPr>
          <a:xfrm>
            <a:off x="792163" y="3471863"/>
            <a:ext cx="5760101" cy="809625"/>
          </a:xfrm>
        </p:spPr>
        <p:txBody>
          <a:bodyPr/>
          <a:lstStyle/>
          <a:p>
            <a:r>
              <a:rPr lang="en-US" dirty="0" err="1" smtClean="0"/>
              <a:t>DevRain</a:t>
            </a:r>
            <a:r>
              <a:rPr lang="en-US" dirty="0" smtClean="0"/>
              <a:t> Solutions</a:t>
            </a:r>
          </a:p>
          <a:p>
            <a:endParaRPr lang="en-US" dirty="0"/>
          </a:p>
          <a:p>
            <a:endParaRPr lang="en-US" dirty="0" smtClean="0"/>
          </a:p>
          <a:p>
            <a:r>
              <a:rPr lang="en-US" dirty="0" err="1" smtClean="0"/>
              <a:t>AppClub</a:t>
            </a:r>
            <a:r>
              <a:rPr lang="en-US" smtClean="0"/>
              <a:t> </a:t>
            </a:r>
            <a:r>
              <a:rPr lang="en-US" smtClean="0"/>
              <a:t>Odessa</a:t>
            </a:r>
            <a:endParaRPr lang="en-US" dirty="0" smtClean="0"/>
          </a:p>
          <a:p>
            <a:endParaRPr lang="ru-RU" dirty="0"/>
          </a:p>
        </p:txBody>
      </p:sp>
    </p:spTree>
    <p:extLst>
      <p:ext uri="{BB962C8B-B14F-4D97-AF65-F5344CB8AC3E}">
        <p14:creationId xmlns:p14="http://schemas.microsoft.com/office/powerpoint/2010/main" val="2138879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  </a:t>
            </a:r>
            <a:r>
              <a:rPr lang="en-US" dirty="0" err="1" smtClean="0"/>
              <a:t>WinRT</a:t>
            </a:r>
            <a:r>
              <a:rPr lang="ru-RU" dirty="0" smtClean="0"/>
              <a:t> - контракты</a:t>
            </a:r>
            <a:endParaRPr lang="ru-RU" dirty="0"/>
          </a:p>
        </p:txBody>
      </p:sp>
      <p:sp>
        <p:nvSpPr>
          <p:cNvPr id="2" name="TextBox 1"/>
          <p:cNvSpPr txBox="1"/>
          <p:nvPr/>
        </p:nvSpPr>
        <p:spPr>
          <a:xfrm>
            <a:off x="611472" y="1401594"/>
            <a:ext cx="8371116" cy="3046988"/>
          </a:xfrm>
          <a:prstGeom prst="rect">
            <a:avLst/>
          </a:prstGeom>
          <a:noFill/>
        </p:spPr>
        <p:txBody>
          <a:bodyPr wrap="square" rtlCol="0">
            <a:spAutoFit/>
          </a:bodyPr>
          <a:lstStyle/>
          <a:p>
            <a:r>
              <a:rPr lang="en-US" sz="3200" dirty="0" smtClean="0">
                <a:solidFill>
                  <a:schemeClr val="accent1"/>
                </a:solidFill>
                <a:latin typeface="Segoe UI Light" pitchFamily="34" charset="0"/>
                <a:cs typeface="Segoe UI Light" pitchFamily="34" charset="0"/>
              </a:rPr>
              <a:t>Search</a:t>
            </a:r>
          </a:p>
          <a:p>
            <a:r>
              <a:rPr lang="en-US" sz="3200" dirty="0" smtClean="0">
                <a:solidFill>
                  <a:schemeClr val="accent1"/>
                </a:solidFill>
                <a:latin typeface="Segoe UI Light" pitchFamily="34" charset="0"/>
                <a:cs typeface="Segoe UI Light" pitchFamily="34" charset="0"/>
              </a:rPr>
              <a:t>Share source/target</a:t>
            </a:r>
          </a:p>
          <a:p>
            <a:r>
              <a:rPr lang="en-US" sz="3200" dirty="0" smtClean="0">
                <a:solidFill>
                  <a:schemeClr val="accent1"/>
                </a:solidFill>
                <a:latin typeface="Segoe UI Light" pitchFamily="34" charset="0"/>
                <a:cs typeface="Segoe UI Light" pitchFamily="34" charset="0"/>
              </a:rPr>
              <a:t>Settings</a:t>
            </a:r>
          </a:p>
          <a:p>
            <a:r>
              <a:rPr lang="en-US" sz="3200" dirty="0" smtClean="0">
                <a:solidFill>
                  <a:schemeClr val="accent1"/>
                </a:solidFill>
                <a:latin typeface="Segoe UI Light" pitchFamily="34" charset="0"/>
                <a:cs typeface="Segoe UI Light" pitchFamily="34" charset="0"/>
              </a:rPr>
              <a:t>File picker</a:t>
            </a:r>
          </a:p>
          <a:p>
            <a:r>
              <a:rPr lang="en-US" sz="3200" dirty="0" smtClean="0">
                <a:solidFill>
                  <a:schemeClr val="accent1"/>
                </a:solidFill>
                <a:latin typeface="Segoe UI Light" pitchFamily="34" charset="0"/>
                <a:cs typeface="Segoe UI Light" pitchFamily="34" charset="0"/>
              </a:rPr>
              <a:t>Printing</a:t>
            </a:r>
          </a:p>
          <a:p>
            <a:r>
              <a:rPr lang="en-US" sz="3200" dirty="0" smtClean="0">
                <a:solidFill>
                  <a:schemeClr val="accent1"/>
                </a:solidFill>
                <a:latin typeface="Segoe UI Light" pitchFamily="34" charset="0"/>
                <a:cs typeface="Segoe UI Light" pitchFamily="34" charset="0"/>
              </a:rPr>
              <a:t>…</a:t>
            </a:r>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1872218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err="1" smtClean="0"/>
              <a:t>WinRT</a:t>
            </a:r>
            <a:r>
              <a:rPr lang="en-US" dirty="0" smtClean="0"/>
              <a:t> – </a:t>
            </a:r>
            <a:r>
              <a:rPr lang="ru-RU" dirty="0" smtClean="0"/>
              <a:t>работа в фоне</a:t>
            </a:r>
            <a:endParaRPr lang="ru-RU" dirty="0"/>
          </a:p>
        </p:txBody>
      </p:sp>
      <p:sp>
        <p:nvSpPr>
          <p:cNvPr id="8" name="TextBox 7"/>
          <p:cNvSpPr txBox="1"/>
          <p:nvPr/>
        </p:nvSpPr>
        <p:spPr>
          <a:xfrm>
            <a:off x="1039029" y="3424969"/>
            <a:ext cx="1530204" cy="369332"/>
          </a:xfrm>
          <a:prstGeom prst="rect">
            <a:avLst/>
          </a:prstGeom>
          <a:noFill/>
        </p:spPr>
        <p:txBody>
          <a:bodyPr wrap="square" rtlCol="0">
            <a:spAutoFit/>
          </a:bodyPr>
          <a:lstStyle/>
          <a:p>
            <a:r>
              <a:rPr lang="en-US" dirty="0" smtClean="0">
                <a:solidFill>
                  <a:schemeClr val="bg1"/>
                </a:solidFill>
              </a:rPr>
              <a:t>Not Running</a:t>
            </a:r>
            <a:endParaRPr lang="en-US" dirty="0">
              <a:solidFill>
                <a:schemeClr val="bg1"/>
              </a:solidFill>
            </a:endParaRPr>
          </a:p>
        </p:txBody>
      </p:sp>
      <p:sp>
        <p:nvSpPr>
          <p:cNvPr id="11" name="TextBox 10"/>
          <p:cNvSpPr txBox="1"/>
          <p:nvPr/>
        </p:nvSpPr>
        <p:spPr>
          <a:xfrm>
            <a:off x="6642276" y="3442344"/>
            <a:ext cx="1350180" cy="369332"/>
          </a:xfrm>
          <a:prstGeom prst="rect">
            <a:avLst/>
          </a:prstGeom>
          <a:noFill/>
        </p:spPr>
        <p:txBody>
          <a:bodyPr wrap="square" rtlCol="0">
            <a:spAutoFit/>
          </a:bodyPr>
          <a:lstStyle/>
          <a:p>
            <a:r>
              <a:rPr lang="en-US" dirty="0" smtClean="0">
                <a:solidFill>
                  <a:schemeClr val="bg1"/>
                </a:solidFill>
              </a:rPr>
              <a:t>Suspended</a:t>
            </a:r>
            <a:endParaRPr lang="en-US" dirty="0">
              <a:solidFill>
                <a:schemeClr val="bg1"/>
              </a:solidFill>
            </a:endParaRPr>
          </a:p>
        </p:txBody>
      </p:sp>
      <p:sp>
        <p:nvSpPr>
          <p:cNvPr id="2" name="Rectangle 1"/>
          <p:cNvSpPr/>
          <p:nvPr/>
        </p:nvSpPr>
        <p:spPr>
          <a:xfrm>
            <a:off x="341436" y="2370178"/>
            <a:ext cx="1620216" cy="143555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31447" y="2852376"/>
            <a:ext cx="1372683"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21" name="Rectangle 20"/>
          <p:cNvSpPr/>
          <p:nvPr/>
        </p:nvSpPr>
        <p:spPr>
          <a:xfrm>
            <a:off x="6282228" y="866164"/>
            <a:ext cx="1620216" cy="1435550"/>
          </a:xfrm>
          <a:prstGeom prst="rect">
            <a:avLst/>
          </a:prstGeom>
          <a:solidFill>
            <a:srgbClr val="F59D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282228" y="1260773"/>
            <a:ext cx="1620216" cy="646331"/>
          </a:xfrm>
          <a:prstGeom prst="rect">
            <a:avLst/>
          </a:prstGeom>
          <a:noFill/>
        </p:spPr>
        <p:txBody>
          <a:bodyPr wrap="square" rtlCol="0">
            <a:spAutoFit/>
          </a:bodyPr>
          <a:lstStyle/>
          <a:p>
            <a:r>
              <a:rPr lang="en-US" dirty="0" smtClean="0">
                <a:solidFill>
                  <a:schemeClr val="bg1"/>
                </a:solidFill>
              </a:rPr>
              <a:t>     System</a:t>
            </a:r>
          </a:p>
          <a:p>
            <a:r>
              <a:rPr lang="en-US" dirty="0" smtClean="0">
                <a:solidFill>
                  <a:schemeClr val="bg1"/>
                </a:solidFill>
              </a:rPr>
              <a:t>Infrastructure</a:t>
            </a:r>
            <a:endParaRPr lang="en-US" dirty="0">
              <a:solidFill>
                <a:schemeClr val="bg1"/>
              </a:solidFill>
            </a:endParaRPr>
          </a:p>
        </p:txBody>
      </p:sp>
      <p:sp>
        <p:nvSpPr>
          <p:cNvPr id="23" name="Rectangle 22"/>
          <p:cNvSpPr/>
          <p:nvPr/>
        </p:nvSpPr>
        <p:spPr>
          <a:xfrm>
            <a:off x="6282228" y="3386500"/>
            <a:ext cx="1620216" cy="1435550"/>
          </a:xfrm>
          <a:prstGeom prst="rect">
            <a:avLst/>
          </a:prstGeom>
          <a:solidFill>
            <a:srgbClr val="B2B2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282228" y="3926572"/>
            <a:ext cx="1620216" cy="646331"/>
          </a:xfrm>
          <a:prstGeom prst="rect">
            <a:avLst/>
          </a:prstGeom>
          <a:noFill/>
        </p:spPr>
        <p:txBody>
          <a:bodyPr wrap="square" rtlCol="0">
            <a:spAutoFit/>
          </a:bodyPr>
          <a:lstStyle/>
          <a:p>
            <a:r>
              <a:rPr lang="en-US" dirty="0" smtClean="0">
                <a:solidFill>
                  <a:schemeClr val="bg1"/>
                </a:solidFill>
              </a:rPr>
              <a:t>     Triggers</a:t>
            </a:r>
          </a:p>
          <a:p>
            <a:endParaRPr lang="en-US" dirty="0">
              <a:solidFill>
                <a:schemeClr val="bg1"/>
              </a:solidFill>
            </a:endParaRPr>
          </a:p>
        </p:txBody>
      </p:sp>
      <p:cxnSp>
        <p:nvCxnSpPr>
          <p:cNvPr id="12" name="Straight Arrow Connector 11"/>
          <p:cNvCxnSpPr/>
          <p:nvPr/>
        </p:nvCxnSpPr>
        <p:spPr>
          <a:xfrm flipV="1">
            <a:off x="2231688" y="1676272"/>
            <a:ext cx="3960528" cy="117610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092336" y="2486380"/>
            <a:ext cx="0" cy="81010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317366" y="2666404"/>
            <a:ext cx="1395186" cy="369332"/>
          </a:xfrm>
          <a:prstGeom prst="rect">
            <a:avLst/>
          </a:prstGeom>
          <a:noFill/>
        </p:spPr>
        <p:txBody>
          <a:bodyPr wrap="square" rtlCol="0">
            <a:spAutoFit/>
          </a:bodyPr>
          <a:lstStyle/>
          <a:p>
            <a:r>
              <a:rPr lang="en-US" dirty="0" smtClean="0"/>
              <a:t>Event</a:t>
            </a:r>
            <a:endParaRPr lang="en-US" dirty="0"/>
          </a:p>
        </p:txBody>
      </p:sp>
      <p:sp>
        <p:nvSpPr>
          <p:cNvPr id="29" name="TextBox 28"/>
          <p:cNvSpPr txBox="1"/>
          <p:nvPr/>
        </p:nvSpPr>
        <p:spPr>
          <a:xfrm>
            <a:off x="2569233" y="2027036"/>
            <a:ext cx="1597713" cy="369332"/>
          </a:xfrm>
          <a:prstGeom prst="rect">
            <a:avLst/>
          </a:prstGeom>
          <a:noFill/>
        </p:spPr>
        <p:txBody>
          <a:bodyPr wrap="square" rtlCol="0">
            <a:spAutoFit/>
          </a:bodyPr>
          <a:lstStyle/>
          <a:p>
            <a:r>
              <a:rPr lang="en-US" dirty="0" smtClean="0"/>
              <a:t>Register</a:t>
            </a:r>
            <a:endParaRPr lang="en-US" dirty="0"/>
          </a:p>
        </p:txBody>
      </p:sp>
      <p:cxnSp>
        <p:nvCxnSpPr>
          <p:cNvPr id="30" name="Straight Arrow Connector 29"/>
          <p:cNvCxnSpPr/>
          <p:nvPr/>
        </p:nvCxnSpPr>
        <p:spPr>
          <a:xfrm>
            <a:off x="2141676" y="3296488"/>
            <a:ext cx="3960528" cy="95324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721633" y="3746548"/>
            <a:ext cx="1597713" cy="369332"/>
          </a:xfrm>
          <a:prstGeom prst="rect">
            <a:avLst/>
          </a:prstGeom>
          <a:noFill/>
        </p:spPr>
        <p:txBody>
          <a:bodyPr wrap="square" rtlCol="0">
            <a:spAutoFit/>
          </a:bodyPr>
          <a:lstStyle/>
          <a:p>
            <a:r>
              <a:rPr lang="en-US" dirty="0" smtClean="0"/>
              <a:t>Register</a:t>
            </a:r>
            <a:endParaRPr lang="en-US" dirty="0"/>
          </a:p>
        </p:txBody>
      </p:sp>
      <p:cxnSp>
        <p:nvCxnSpPr>
          <p:cNvPr id="27" name="Elbow Connector 26"/>
          <p:cNvCxnSpPr>
            <a:stCxn id="22" idx="1"/>
            <a:endCxn id="2" idx="0"/>
          </p:cNvCxnSpPr>
          <p:nvPr/>
        </p:nvCxnSpPr>
        <p:spPr>
          <a:xfrm rot="10800000" flipV="1">
            <a:off x="1151544" y="1583938"/>
            <a:ext cx="5130684" cy="786239"/>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432831" y="1201655"/>
            <a:ext cx="1788989" cy="369332"/>
          </a:xfrm>
          <a:prstGeom prst="rect">
            <a:avLst/>
          </a:prstGeom>
          <a:noFill/>
        </p:spPr>
        <p:txBody>
          <a:bodyPr wrap="square" rtlCol="0">
            <a:spAutoFit/>
          </a:bodyPr>
          <a:lstStyle/>
          <a:p>
            <a:r>
              <a:rPr lang="en-US" dirty="0" smtClean="0"/>
              <a:t>Run method</a:t>
            </a:r>
            <a:endParaRPr lang="en-US" dirty="0"/>
          </a:p>
        </p:txBody>
      </p:sp>
    </p:spTree>
    <p:extLst>
      <p:ext uri="{BB962C8B-B14F-4D97-AF65-F5344CB8AC3E}">
        <p14:creationId xmlns:p14="http://schemas.microsoft.com/office/powerpoint/2010/main" val="427488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err="1" smtClean="0"/>
              <a:t>WinRT</a:t>
            </a:r>
            <a:r>
              <a:rPr lang="en-US" dirty="0" smtClean="0"/>
              <a:t> –</a:t>
            </a:r>
            <a:r>
              <a:rPr lang="ru-RU" dirty="0" smtClean="0"/>
              <a:t> </a:t>
            </a:r>
            <a:r>
              <a:rPr lang="ru-RU" dirty="0"/>
              <a:t>работа в фоне</a:t>
            </a:r>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1569660"/>
          </a:xfrm>
          <a:prstGeom prst="rect">
            <a:avLst/>
          </a:prstGeom>
          <a:noFill/>
        </p:spPr>
        <p:txBody>
          <a:bodyPr wrap="square" rtlCol="0">
            <a:spAutoFit/>
          </a:bodyPr>
          <a:lstStyle/>
          <a:p>
            <a:r>
              <a:rPr lang="en-US" sz="3200" dirty="0" err="1" smtClean="0">
                <a:solidFill>
                  <a:schemeClr val="accent1"/>
                </a:solidFill>
                <a:latin typeface="Segoe UI Light" pitchFamily="34" charset="0"/>
                <a:cs typeface="Segoe UI Light" pitchFamily="34" charset="0"/>
              </a:rPr>
              <a:t>BackgroundTask</a:t>
            </a:r>
            <a:r>
              <a:rPr lang="en-US" sz="3200" dirty="0">
                <a:solidFill>
                  <a:schemeClr val="accent1"/>
                </a:solidFill>
                <a:latin typeface="Segoe UI Light" pitchFamily="34" charset="0"/>
                <a:cs typeface="Segoe UI Light" pitchFamily="34" charset="0"/>
              </a:rPr>
              <a:t>, </a:t>
            </a:r>
            <a:r>
              <a:rPr lang="en-US" sz="3200" dirty="0" err="1" smtClean="0">
                <a:solidFill>
                  <a:schemeClr val="accent1"/>
                </a:solidFill>
                <a:latin typeface="Segoe UI Light" pitchFamily="34" charset="0"/>
                <a:cs typeface="Segoe UI Light" pitchFamily="34" charset="0"/>
              </a:rPr>
              <a:t>BackgroundDownloader</a:t>
            </a:r>
            <a:endParaRPr lang="en-US" sz="3200" dirty="0" smtClean="0">
              <a:solidFill>
                <a:schemeClr val="accent1"/>
              </a:solidFill>
              <a:latin typeface="Segoe UI Light" pitchFamily="34" charset="0"/>
              <a:cs typeface="Segoe UI Light" pitchFamily="34" charset="0"/>
            </a:endParaRPr>
          </a:p>
          <a:p>
            <a:endParaRPr lang="en-US" sz="3200" dirty="0" smtClean="0">
              <a:solidFill>
                <a:schemeClr val="accent1"/>
              </a:solidFill>
              <a:latin typeface="Segoe UI Light" pitchFamily="34" charset="0"/>
              <a:cs typeface="Segoe UI Light" pitchFamily="34" charset="0"/>
            </a:endParaRPr>
          </a:p>
          <a:p>
            <a:r>
              <a:rPr lang="ru-RU" sz="3200" dirty="0" smtClean="0">
                <a:solidFill>
                  <a:schemeClr val="accent1"/>
                </a:solidFill>
                <a:latin typeface="Segoe UI Light" pitchFamily="34" charset="0"/>
                <a:cs typeface="Segoe UI Light" pitchFamily="34" charset="0"/>
              </a:rPr>
              <a:t>Интеграция с </a:t>
            </a:r>
            <a:r>
              <a:rPr lang="en-US" sz="3200" dirty="0" err="1" smtClean="0">
                <a:solidFill>
                  <a:schemeClr val="accent1"/>
                </a:solidFill>
                <a:latin typeface="Segoe UI Light" pitchFamily="34" charset="0"/>
                <a:cs typeface="Segoe UI Light" pitchFamily="34" charset="0"/>
              </a:rPr>
              <a:t>LockScreen</a:t>
            </a:r>
            <a:r>
              <a:rPr lang="en-US" sz="3200" dirty="0" smtClean="0">
                <a:solidFill>
                  <a:schemeClr val="accent1"/>
                </a:solidFill>
                <a:latin typeface="Segoe UI Light" pitchFamily="34" charset="0"/>
                <a:cs typeface="Segoe UI Light" pitchFamily="34" charset="0"/>
              </a:rPr>
              <a:t>: IM, E-mail</a:t>
            </a:r>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1976049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err="1" smtClean="0"/>
              <a:t>WinRT</a:t>
            </a:r>
            <a:r>
              <a:rPr lang="en-US" dirty="0" smtClean="0"/>
              <a:t> –</a:t>
            </a:r>
            <a:r>
              <a:rPr lang="ru-RU" dirty="0" smtClean="0"/>
              <a:t> хранение данных</a:t>
            </a:r>
            <a:endParaRPr lang="ru-RU" dirty="0"/>
          </a:p>
        </p:txBody>
      </p:sp>
      <p:sp>
        <p:nvSpPr>
          <p:cNvPr id="3" name="Rectangle 2"/>
          <p:cNvSpPr/>
          <p:nvPr/>
        </p:nvSpPr>
        <p:spPr>
          <a:xfrm>
            <a:off x="2726754" y="1221570"/>
            <a:ext cx="2880384" cy="126016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7" name="Rectangle 6"/>
          <p:cNvSpPr/>
          <p:nvPr/>
        </p:nvSpPr>
        <p:spPr>
          <a:xfrm>
            <a:off x="431448" y="3111822"/>
            <a:ext cx="2295306" cy="1260168"/>
          </a:xfrm>
          <a:prstGeom prst="rect">
            <a:avLst/>
          </a:prstGeom>
          <a:solidFill>
            <a:srgbClr val="8DC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1520" y="3593581"/>
            <a:ext cx="1530204" cy="369332"/>
          </a:xfrm>
          <a:prstGeom prst="rect">
            <a:avLst/>
          </a:prstGeom>
          <a:noFill/>
        </p:spPr>
        <p:txBody>
          <a:bodyPr wrap="square" rtlCol="0">
            <a:spAutoFit/>
          </a:bodyPr>
          <a:lstStyle/>
          <a:p>
            <a:r>
              <a:rPr lang="en-US" dirty="0" err="1" smtClean="0">
                <a:solidFill>
                  <a:schemeClr val="bg1"/>
                </a:solidFill>
              </a:rPr>
              <a:t>LocalFolder</a:t>
            </a:r>
            <a:endParaRPr lang="en-US" dirty="0">
              <a:solidFill>
                <a:schemeClr val="bg1"/>
              </a:solidFill>
            </a:endParaRPr>
          </a:p>
        </p:txBody>
      </p:sp>
      <p:sp>
        <p:nvSpPr>
          <p:cNvPr id="11" name="Rectangle 10"/>
          <p:cNvSpPr/>
          <p:nvPr/>
        </p:nvSpPr>
        <p:spPr>
          <a:xfrm>
            <a:off x="3109305" y="3148163"/>
            <a:ext cx="2295306" cy="1260168"/>
          </a:xfrm>
          <a:prstGeom prst="rect">
            <a:avLst/>
          </a:prstGeom>
          <a:solidFill>
            <a:srgbClr val="8DC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79341" y="3596237"/>
            <a:ext cx="1755234" cy="369332"/>
          </a:xfrm>
          <a:prstGeom prst="rect">
            <a:avLst/>
          </a:prstGeom>
          <a:noFill/>
        </p:spPr>
        <p:txBody>
          <a:bodyPr wrap="square" rtlCol="0">
            <a:spAutoFit/>
          </a:bodyPr>
          <a:lstStyle/>
          <a:p>
            <a:r>
              <a:rPr lang="en-US" dirty="0" err="1" smtClean="0">
                <a:solidFill>
                  <a:schemeClr val="bg1"/>
                </a:solidFill>
              </a:rPr>
              <a:t>RoamingFolder</a:t>
            </a:r>
            <a:endParaRPr lang="en-US" dirty="0">
              <a:solidFill>
                <a:schemeClr val="bg1"/>
              </a:solidFill>
            </a:endParaRPr>
          </a:p>
        </p:txBody>
      </p:sp>
      <p:sp>
        <p:nvSpPr>
          <p:cNvPr id="13" name="Rectangle 12"/>
          <p:cNvSpPr/>
          <p:nvPr/>
        </p:nvSpPr>
        <p:spPr>
          <a:xfrm>
            <a:off x="5944683" y="3154692"/>
            <a:ext cx="2295306" cy="1217298"/>
          </a:xfrm>
          <a:prstGeom prst="rect">
            <a:avLst/>
          </a:prstGeom>
          <a:solidFill>
            <a:srgbClr val="8DC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124707" y="3593581"/>
            <a:ext cx="1935258" cy="369332"/>
          </a:xfrm>
          <a:prstGeom prst="rect">
            <a:avLst/>
          </a:prstGeom>
          <a:noFill/>
        </p:spPr>
        <p:txBody>
          <a:bodyPr wrap="square" rtlCol="0">
            <a:spAutoFit/>
          </a:bodyPr>
          <a:lstStyle/>
          <a:p>
            <a:r>
              <a:rPr lang="en-US" dirty="0" err="1" smtClean="0">
                <a:solidFill>
                  <a:schemeClr val="bg1"/>
                </a:solidFill>
              </a:rPr>
              <a:t>TemporaryFolder</a:t>
            </a:r>
            <a:endParaRPr lang="en-US" dirty="0">
              <a:solidFill>
                <a:schemeClr val="bg1"/>
              </a:solidFill>
            </a:endParaRPr>
          </a:p>
        </p:txBody>
      </p:sp>
      <p:cxnSp>
        <p:nvCxnSpPr>
          <p:cNvPr id="16" name="Straight Arrow Connector 15"/>
          <p:cNvCxnSpPr/>
          <p:nvPr/>
        </p:nvCxnSpPr>
        <p:spPr>
          <a:xfrm flipH="1">
            <a:off x="1736622" y="1851654"/>
            <a:ext cx="855114" cy="1080144"/>
          </a:xfrm>
          <a:prstGeom prst="straightConnector1">
            <a:avLst/>
          </a:prstGeom>
          <a:ln w="28575">
            <a:solidFill>
              <a:srgbClr val="B2B2B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742156" y="1941666"/>
            <a:ext cx="1080144" cy="990132"/>
          </a:xfrm>
          <a:prstGeom prst="straightConnector1">
            <a:avLst/>
          </a:prstGeom>
          <a:ln w="28575">
            <a:solidFill>
              <a:srgbClr val="B2B2B2"/>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166946" y="2673789"/>
            <a:ext cx="0" cy="405054"/>
          </a:xfrm>
          <a:prstGeom prst="straightConnector1">
            <a:avLst/>
          </a:prstGeom>
          <a:ln w="28575">
            <a:solidFill>
              <a:srgbClr val="B2B2B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217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err="1" smtClean="0"/>
              <a:t>WinRT</a:t>
            </a:r>
            <a:r>
              <a:rPr lang="en-US" dirty="0" smtClean="0"/>
              <a:t> –</a:t>
            </a:r>
            <a:r>
              <a:rPr lang="ru-RU" dirty="0" smtClean="0"/>
              <a:t> хранение данных</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1569660"/>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Настройки (</a:t>
            </a:r>
            <a:r>
              <a:rPr lang="en-US" sz="3200" dirty="0" smtClean="0">
                <a:solidFill>
                  <a:schemeClr val="accent1"/>
                </a:solidFill>
                <a:latin typeface="Segoe UI Light" pitchFamily="34" charset="0"/>
                <a:cs typeface="Segoe UI Light" pitchFamily="34" charset="0"/>
              </a:rPr>
              <a:t>key-value)</a:t>
            </a:r>
          </a:p>
          <a:p>
            <a:r>
              <a:rPr lang="ru-RU" sz="3200" dirty="0" smtClean="0">
                <a:solidFill>
                  <a:schemeClr val="accent1"/>
                </a:solidFill>
                <a:latin typeface="Segoe UI Light" pitchFamily="34" charset="0"/>
                <a:cs typeface="Segoe UI Light" pitchFamily="34" charset="0"/>
              </a:rPr>
              <a:t>Папки и файлы</a:t>
            </a:r>
          </a:p>
          <a:p>
            <a:r>
              <a:rPr lang="ru-RU" sz="3200" dirty="0" smtClean="0">
                <a:solidFill>
                  <a:schemeClr val="accent1"/>
                </a:solidFill>
                <a:latin typeface="Segoe UI Light" pitchFamily="34" charset="0"/>
                <a:cs typeface="Segoe UI Light" pitchFamily="34" charset="0"/>
              </a:rPr>
              <a:t>Сторонние решения: </a:t>
            </a:r>
            <a:r>
              <a:rPr lang="en-US" sz="3200" dirty="0" smtClean="0">
                <a:solidFill>
                  <a:schemeClr val="accent1"/>
                </a:solidFill>
                <a:latin typeface="Segoe UI Light" pitchFamily="34" charset="0"/>
                <a:cs typeface="Segoe UI Light" pitchFamily="34" charset="0"/>
              </a:rPr>
              <a:t>SQLite</a:t>
            </a:r>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3813790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Windows Store</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431448" y="1401594"/>
            <a:ext cx="8551140" cy="2062103"/>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Около 7к приложений</a:t>
            </a:r>
            <a:endParaRPr lang="en-US" sz="3200" dirty="0">
              <a:solidFill>
                <a:schemeClr val="accent1"/>
              </a:solidFill>
              <a:latin typeface="Segoe UI Light" pitchFamily="34" charset="0"/>
              <a:cs typeface="Segoe UI Light" pitchFamily="34" charset="0"/>
            </a:endParaRPr>
          </a:p>
          <a:p>
            <a:r>
              <a:rPr lang="ru-RU" sz="3200" dirty="0" smtClean="0">
                <a:solidFill>
                  <a:schemeClr val="accent1"/>
                </a:solidFill>
                <a:latin typeface="Segoe UI Light" pitchFamily="34" charset="0"/>
                <a:cs typeface="Segoe UI Light" pitchFamily="34" charset="0"/>
              </a:rPr>
              <a:t>ОЧЕНЬ </a:t>
            </a:r>
            <a:r>
              <a:rPr lang="ru-RU" sz="3200" dirty="0">
                <a:solidFill>
                  <a:schemeClr val="accent1"/>
                </a:solidFill>
                <a:latin typeface="Segoe UI Light" pitchFamily="34" charset="0"/>
                <a:cs typeface="Segoe UI Light" pitchFamily="34" charset="0"/>
              </a:rPr>
              <a:t>быстрая </a:t>
            </a:r>
            <a:r>
              <a:rPr lang="ru-RU" sz="3200" dirty="0" smtClean="0">
                <a:solidFill>
                  <a:schemeClr val="accent1"/>
                </a:solidFill>
                <a:latin typeface="Segoe UI Light" pitchFamily="34" charset="0"/>
                <a:cs typeface="Segoe UI Light" pitchFamily="34" charset="0"/>
              </a:rPr>
              <a:t>сертификация</a:t>
            </a:r>
            <a:r>
              <a:rPr lang="en-US" sz="3200" dirty="0" smtClean="0">
                <a:solidFill>
                  <a:schemeClr val="accent1"/>
                </a:solidFill>
                <a:latin typeface="Segoe UI Light" pitchFamily="34" charset="0"/>
                <a:cs typeface="Segoe UI Light" pitchFamily="34" charset="0"/>
              </a:rPr>
              <a:t>, </a:t>
            </a:r>
            <a:r>
              <a:rPr lang="ru-RU" sz="3200" dirty="0" smtClean="0">
                <a:solidFill>
                  <a:schemeClr val="accent1"/>
                </a:solidFill>
                <a:latin typeface="Segoe UI Light" pitchFamily="34" charset="0"/>
                <a:cs typeface="Segoe UI Light" pitchFamily="34" charset="0"/>
              </a:rPr>
              <a:t>пока</a:t>
            </a:r>
            <a:r>
              <a:rPr lang="ru-RU" sz="3200" dirty="0" smtClean="0">
                <a:solidFill>
                  <a:schemeClr val="accent1"/>
                </a:solidFill>
                <a:latin typeface="Segoe UI Light" pitchFamily="34" charset="0"/>
                <a:cs typeface="Segoe UI Light" pitchFamily="34" charset="0"/>
                <a:sym typeface="Wingdings" pitchFamily="2" charset="2"/>
              </a:rPr>
              <a:t></a:t>
            </a:r>
          </a:p>
          <a:p>
            <a:r>
              <a:rPr lang="ru-RU" sz="3200" dirty="0" smtClean="0">
                <a:solidFill>
                  <a:schemeClr val="accent1"/>
                </a:solidFill>
                <a:latin typeface="Segoe UI Light" pitchFamily="34" charset="0"/>
                <a:cs typeface="Segoe UI Light" pitchFamily="34" charset="0"/>
                <a:sym typeface="Wingdings" pitchFamily="2" charset="2"/>
              </a:rPr>
              <a:t>Поддержка </a:t>
            </a:r>
            <a:r>
              <a:rPr lang="en-US" sz="3200" dirty="0" smtClean="0">
                <a:solidFill>
                  <a:schemeClr val="accent1"/>
                </a:solidFill>
                <a:latin typeface="Segoe UI Light" pitchFamily="34" charset="0"/>
                <a:cs typeface="Segoe UI Light" pitchFamily="34" charset="0"/>
                <a:sym typeface="Wingdings" pitchFamily="2" charset="2"/>
              </a:rPr>
              <a:t>Trial</a:t>
            </a:r>
            <a:r>
              <a:rPr lang="ru-RU" sz="3200" dirty="0" smtClean="0">
                <a:solidFill>
                  <a:schemeClr val="accent1"/>
                </a:solidFill>
                <a:latin typeface="Segoe UI Light" pitchFamily="34" charset="0"/>
                <a:cs typeface="Segoe UI Light" pitchFamily="34" charset="0"/>
                <a:sym typeface="Wingdings" pitchFamily="2" charset="2"/>
              </a:rPr>
              <a:t>-режима</a:t>
            </a:r>
          </a:p>
          <a:p>
            <a:r>
              <a:rPr lang="en-US" sz="3200" dirty="0" smtClean="0">
                <a:solidFill>
                  <a:schemeClr val="accent1"/>
                </a:solidFill>
                <a:latin typeface="Segoe UI Light" pitchFamily="34" charset="0"/>
                <a:cs typeface="Segoe UI Light" pitchFamily="34" charset="0"/>
                <a:sym typeface="Wingdings" pitchFamily="2" charset="2"/>
              </a:rPr>
              <a:t>In-App purchase</a:t>
            </a:r>
            <a:endParaRPr lang="en-US" sz="3200" dirty="0">
              <a:solidFill>
                <a:schemeClr val="accent1"/>
              </a:solidFill>
              <a:latin typeface="Segoe UI Light" pitchFamily="34" charset="0"/>
              <a:cs typeface="Segoe UI Light"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276" y="411462"/>
            <a:ext cx="1981200" cy="638175"/>
          </a:xfrm>
          <a:prstGeom prst="rect">
            <a:avLst/>
          </a:prstGeom>
        </p:spPr>
      </p:pic>
    </p:spTree>
    <p:extLst>
      <p:ext uri="{BB962C8B-B14F-4D97-AF65-F5344CB8AC3E}">
        <p14:creationId xmlns:p14="http://schemas.microsoft.com/office/powerpoint/2010/main" val="2084806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err="1"/>
              <a:t>RadControls</a:t>
            </a:r>
            <a:r>
              <a:rPr lang="en-US" dirty="0"/>
              <a:t> for Windows </a:t>
            </a:r>
            <a:r>
              <a:rPr lang="en-US" dirty="0" smtClean="0"/>
              <a:t>8 (</a:t>
            </a:r>
            <a:r>
              <a:rPr lang="en-US" dirty="0" err="1" smtClean="0"/>
              <a:t>Telerik</a:t>
            </a:r>
            <a:r>
              <a:rPr lang="en-US" dirty="0" smtClean="0"/>
              <a:t>)</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341436" y="1401594"/>
            <a:ext cx="8641152" cy="3539430"/>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Лучшая библиотека для </a:t>
            </a:r>
            <a:r>
              <a:rPr lang="en-US" sz="3200" dirty="0" smtClean="0">
                <a:solidFill>
                  <a:schemeClr val="accent1"/>
                </a:solidFill>
                <a:latin typeface="Segoe UI Light" pitchFamily="34" charset="0"/>
                <a:cs typeface="Segoe UI Light" pitchFamily="34" charset="0"/>
              </a:rPr>
              <a:t>Win8 / WP7 / WP8</a:t>
            </a:r>
            <a:endParaRPr lang="ru-RU" sz="3200" dirty="0" smtClean="0">
              <a:solidFill>
                <a:schemeClr val="accent1"/>
              </a:solidFill>
              <a:latin typeface="Segoe UI Light" pitchFamily="34" charset="0"/>
              <a:cs typeface="Segoe UI Light" pitchFamily="34" charset="0"/>
            </a:endParaRPr>
          </a:p>
          <a:p>
            <a:r>
              <a:rPr lang="en-US" sz="3200" dirty="0" smtClean="0">
                <a:solidFill>
                  <a:schemeClr val="accent1"/>
                </a:solidFill>
                <a:latin typeface="Segoe UI Light" pitchFamily="34" charset="0"/>
                <a:cs typeface="Segoe UI Light" pitchFamily="34" charset="0"/>
              </a:rPr>
              <a:t>15+ XAML/HTML </a:t>
            </a:r>
            <a:r>
              <a:rPr lang="ru-RU" sz="3200" dirty="0" smtClean="0">
                <a:solidFill>
                  <a:schemeClr val="accent1"/>
                </a:solidFill>
                <a:latin typeface="Segoe UI Light" pitchFamily="34" charset="0"/>
                <a:cs typeface="Segoe UI Light" pitchFamily="34" charset="0"/>
              </a:rPr>
              <a:t>компонент</a:t>
            </a:r>
            <a:endParaRPr lang="en-US" sz="3200" dirty="0" smtClean="0">
              <a:solidFill>
                <a:schemeClr val="accent1"/>
              </a:solidFill>
              <a:latin typeface="Segoe UI Light" pitchFamily="34" charset="0"/>
              <a:cs typeface="Segoe UI Light" pitchFamily="34" charset="0"/>
            </a:endParaRPr>
          </a:p>
          <a:p>
            <a:endParaRPr lang="en-US" sz="3200" dirty="0" smtClean="0">
              <a:solidFill>
                <a:schemeClr val="accent1"/>
              </a:solidFill>
              <a:latin typeface="Segoe UI Light" pitchFamily="34" charset="0"/>
              <a:cs typeface="Segoe UI Light" pitchFamily="34" charset="0"/>
            </a:endParaRPr>
          </a:p>
          <a:p>
            <a:r>
              <a:rPr lang="en-US" sz="3200" dirty="0">
                <a:solidFill>
                  <a:schemeClr val="accent1"/>
                </a:solidFill>
                <a:latin typeface="Segoe UI Light" pitchFamily="34" charset="0"/>
                <a:cs typeface="Segoe UI Light" pitchFamily="34" charset="0"/>
              </a:rPr>
              <a:t>$</a:t>
            </a:r>
            <a:r>
              <a:rPr lang="ru-RU" sz="3200" dirty="0">
                <a:solidFill>
                  <a:schemeClr val="accent1"/>
                </a:solidFill>
                <a:latin typeface="Segoe UI Light" pitchFamily="34" charset="0"/>
                <a:cs typeface="Segoe UI Light" pitchFamily="34" charset="0"/>
              </a:rPr>
              <a:t>99</a:t>
            </a:r>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r>
              <a:rPr lang="en-US" sz="3200" dirty="0">
                <a:solidFill>
                  <a:srgbClr val="F59D56"/>
                </a:solidFill>
                <a:latin typeface="Segoe UI Light" pitchFamily="34" charset="0"/>
                <a:cs typeface="Segoe UI Light" pitchFamily="34" charset="0"/>
              </a:rPr>
              <a:t>http://www.telerik.com/products/windows-8/overview.aspx</a:t>
            </a:r>
          </a:p>
        </p:txBody>
      </p:sp>
    </p:spTree>
    <p:extLst>
      <p:ext uri="{BB962C8B-B14F-4D97-AF65-F5344CB8AC3E}">
        <p14:creationId xmlns:p14="http://schemas.microsoft.com/office/powerpoint/2010/main" val="4285736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a:t>Essential Studio for </a:t>
            </a:r>
            <a:r>
              <a:rPr lang="en-US" dirty="0" err="1" smtClean="0"/>
              <a:t>WinRT</a:t>
            </a:r>
            <a:r>
              <a:rPr lang="en-US" dirty="0" smtClean="0"/>
              <a:t> (</a:t>
            </a:r>
            <a:r>
              <a:rPr lang="en-US" dirty="0" err="1" smtClean="0"/>
              <a:t>Syncfusion</a:t>
            </a:r>
            <a:r>
              <a:rPr lang="en-US" dirty="0" smtClean="0"/>
              <a:t>)</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5" name="TextBox 4"/>
          <p:cNvSpPr txBox="1"/>
          <p:nvPr/>
        </p:nvSpPr>
        <p:spPr>
          <a:xfrm>
            <a:off x="341436" y="1401594"/>
            <a:ext cx="8641152" cy="3046988"/>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Стандартный набор компонент + </a:t>
            </a:r>
          </a:p>
          <a:p>
            <a:r>
              <a:rPr lang="ru-RU" sz="3200" dirty="0" smtClean="0">
                <a:solidFill>
                  <a:schemeClr val="accent1"/>
                </a:solidFill>
                <a:latin typeface="Segoe UI Light" pitchFamily="34" charset="0"/>
                <a:cs typeface="Segoe UI Light" pitchFamily="34" charset="0"/>
              </a:rPr>
              <a:t>контролы для работы с </a:t>
            </a:r>
            <a:r>
              <a:rPr lang="en-US" sz="3200" dirty="0" smtClean="0">
                <a:solidFill>
                  <a:schemeClr val="accent1"/>
                </a:solidFill>
                <a:latin typeface="Segoe UI Light" pitchFamily="34" charset="0"/>
                <a:cs typeface="Segoe UI Light" pitchFamily="34" charset="0"/>
              </a:rPr>
              <a:t>Word, Excel, PDF</a:t>
            </a:r>
          </a:p>
          <a:p>
            <a:endParaRPr lang="en-US" sz="3200" dirty="0" smtClean="0">
              <a:solidFill>
                <a:schemeClr val="accent1"/>
              </a:solidFill>
              <a:latin typeface="Segoe UI Light" pitchFamily="34" charset="0"/>
              <a:cs typeface="Segoe UI Light" pitchFamily="34" charset="0"/>
            </a:endParaRPr>
          </a:p>
          <a:p>
            <a:r>
              <a:rPr lang="en-US" sz="3200" dirty="0" smtClean="0">
                <a:solidFill>
                  <a:schemeClr val="accent1"/>
                </a:solidFill>
                <a:latin typeface="Segoe UI Light" pitchFamily="34" charset="0"/>
                <a:cs typeface="Segoe UI Light" pitchFamily="34" charset="0"/>
              </a:rPr>
              <a:t>$</a:t>
            </a:r>
            <a:r>
              <a:rPr lang="ru-RU" sz="3200" dirty="0" smtClean="0">
                <a:solidFill>
                  <a:schemeClr val="accent1"/>
                </a:solidFill>
                <a:latin typeface="Segoe UI Light" pitchFamily="34" charset="0"/>
                <a:cs typeface="Segoe UI Light" pitchFamily="34" charset="0"/>
              </a:rPr>
              <a:t>99</a:t>
            </a:r>
            <a:endParaRPr lang="en-US" sz="3200" dirty="0" smtClean="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r>
              <a:rPr lang="en-US" sz="3200" dirty="0">
                <a:solidFill>
                  <a:srgbClr val="F59D56"/>
                </a:solidFill>
                <a:latin typeface="Segoe UI Light" pitchFamily="34" charset="0"/>
                <a:cs typeface="Segoe UI Light" pitchFamily="34" charset="0"/>
              </a:rPr>
              <a:t>http://www.syncfusion.com/products/winrt</a:t>
            </a:r>
          </a:p>
        </p:txBody>
      </p:sp>
    </p:spTree>
    <p:extLst>
      <p:ext uri="{BB962C8B-B14F-4D97-AF65-F5344CB8AC3E}">
        <p14:creationId xmlns:p14="http://schemas.microsoft.com/office/powerpoint/2010/main" val="247786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a:t>Metro </a:t>
            </a:r>
            <a:r>
              <a:rPr lang="en-US" dirty="0" smtClean="0"/>
              <a:t>Elements (Mindscape)</a:t>
            </a:r>
            <a:endParaRPr lang="en-US"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5" name="TextBox 4"/>
          <p:cNvSpPr txBox="1"/>
          <p:nvPr/>
        </p:nvSpPr>
        <p:spPr>
          <a:xfrm>
            <a:off x="341436" y="1401594"/>
            <a:ext cx="8641152" cy="3539430"/>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17 видов </a:t>
            </a:r>
            <a:r>
              <a:rPr lang="en-US" sz="3200" dirty="0" smtClean="0">
                <a:solidFill>
                  <a:schemeClr val="accent1"/>
                </a:solidFill>
                <a:latin typeface="Segoe UI Light" pitchFamily="34" charset="0"/>
                <a:cs typeface="Segoe UI Light" pitchFamily="34" charset="0"/>
              </a:rPr>
              <a:t>Chart, </a:t>
            </a:r>
            <a:r>
              <a:rPr lang="en-US" sz="3200" dirty="0" err="1" smtClean="0">
                <a:solidFill>
                  <a:schemeClr val="accent1"/>
                </a:solidFill>
                <a:latin typeface="Segoe UI Light" pitchFamily="34" charset="0"/>
                <a:cs typeface="Segoe UI Light" pitchFamily="34" charset="0"/>
              </a:rPr>
              <a:t>DatePicker</a:t>
            </a:r>
            <a:r>
              <a:rPr lang="en-US" sz="3200" dirty="0" smtClean="0">
                <a:solidFill>
                  <a:schemeClr val="accent1"/>
                </a:solidFill>
                <a:latin typeface="Segoe UI Light" pitchFamily="34" charset="0"/>
                <a:cs typeface="Segoe UI Light" pitchFamily="34" charset="0"/>
              </a:rPr>
              <a:t>, </a:t>
            </a:r>
            <a:r>
              <a:rPr lang="en-US" sz="3200" dirty="0" err="1" smtClean="0">
                <a:solidFill>
                  <a:schemeClr val="accent1"/>
                </a:solidFill>
                <a:latin typeface="Segoe UI Light" pitchFamily="34" charset="0"/>
                <a:cs typeface="Segoe UI Light" pitchFamily="34" charset="0"/>
              </a:rPr>
              <a:t>TimePicker</a:t>
            </a:r>
            <a:endParaRPr lang="en-US" sz="3200" dirty="0" smtClean="0">
              <a:solidFill>
                <a:schemeClr val="accent1"/>
              </a:solidFill>
              <a:latin typeface="Segoe UI Light" pitchFamily="34" charset="0"/>
              <a:cs typeface="Segoe UI Light" pitchFamily="34" charset="0"/>
            </a:endParaRPr>
          </a:p>
          <a:p>
            <a:r>
              <a:rPr lang="ru-RU" sz="3200" dirty="0" smtClean="0">
                <a:solidFill>
                  <a:schemeClr val="accent1"/>
                </a:solidFill>
                <a:latin typeface="Segoe UI Light" pitchFamily="34" charset="0"/>
                <a:cs typeface="Segoe UI Light" pitchFamily="34" charset="0"/>
              </a:rPr>
              <a:t>Скоро </a:t>
            </a:r>
            <a:r>
              <a:rPr lang="ru-RU" sz="3200" smtClean="0">
                <a:solidFill>
                  <a:schemeClr val="accent1"/>
                </a:solidFill>
                <a:latin typeface="Segoe UI Light" pitchFamily="34" charset="0"/>
                <a:cs typeface="Segoe UI Light" pitchFamily="34" charset="0"/>
              </a:rPr>
              <a:t>будет +</a:t>
            </a:r>
            <a:r>
              <a:rPr lang="ru-RU" sz="3200" dirty="0" smtClean="0">
                <a:solidFill>
                  <a:schemeClr val="accent1"/>
                </a:solidFill>
                <a:latin typeface="Segoe UI Light" pitchFamily="34" charset="0"/>
                <a:cs typeface="Segoe UI Light" pitchFamily="34" charset="0"/>
              </a:rPr>
              <a:t>20 компонент</a:t>
            </a:r>
            <a:endParaRPr lang="en-US" sz="3200" dirty="0" smtClean="0">
              <a:solidFill>
                <a:schemeClr val="accent1"/>
              </a:solidFill>
              <a:latin typeface="Segoe UI Light" pitchFamily="34" charset="0"/>
              <a:cs typeface="Segoe UI Light" pitchFamily="34" charset="0"/>
            </a:endParaRPr>
          </a:p>
          <a:p>
            <a:endParaRPr lang="en-US" sz="3200" dirty="0" smtClean="0">
              <a:solidFill>
                <a:schemeClr val="accent1"/>
              </a:solidFill>
              <a:latin typeface="Segoe UI Light" pitchFamily="34" charset="0"/>
              <a:cs typeface="Segoe UI Light" pitchFamily="34" charset="0"/>
            </a:endParaRPr>
          </a:p>
          <a:p>
            <a:r>
              <a:rPr lang="en-US" sz="3200" dirty="0" smtClean="0">
                <a:solidFill>
                  <a:schemeClr val="accent1"/>
                </a:solidFill>
                <a:latin typeface="Segoe UI Light" pitchFamily="34" charset="0"/>
                <a:cs typeface="Segoe UI Light" pitchFamily="34" charset="0"/>
              </a:rPr>
              <a:t>$</a:t>
            </a:r>
            <a:r>
              <a:rPr lang="ru-RU" sz="3200" dirty="0" smtClean="0">
                <a:solidFill>
                  <a:schemeClr val="accent1"/>
                </a:solidFill>
                <a:latin typeface="Segoe UI Light" pitchFamily="34" charset="0"/>
                <a:cs typeface="Segoe UI Light" pitchFamily="34" charset="0"/>
              </a:rPr>
              <a:t>99</a:t>
            </a:r>
          </a:p>
          <a:p>
            <a:endParaRPr lang="ru-RU" sz="3200" dirty="0">
              <a:solidFill>
                <a:schemeClr val="accent1"/>
              </a:solidFill>
              <a:latin typeface="Segoe UI Light" pitchFamily="34" charset="0"/>
              <a:cs typeface="Segoe UI Light" pitchFamily="34" charset="0"/>
            </a:endParaRPr>
          </a:p>
          <a:p>
            <a:r>
              <a:rPr lang="en-US" sz="3200" dirty="0">
                <a:solidFill>
                  <a:srgbClr val="F59D56"/>
                </a:solidFill>
                <a:latin typeface="Segoe UI Light" pitchFamily="34" charset="0"/>
                <a:cs typeface="Segoe UI Light" pitchFamily="34" charset="0"/>
              </a:rPr>
              <a:t>http://www.mindscapehq.com/products/metroelements</a:t>
            </a:r>
          </a:p>
        </p:txBody>
      </p:sp>
    </p:spTree>
    <p:extLst>
      <p:ext uri="{BB962C8B-B14F-4D97-AF65-F5344CB8AC3E}">
        <p14:creationId xmlns:p14="http://schemas.microsoft.com/office/powerpoint/2010/main" val="257569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err="1" smtClean="0"/>
              <a:t>Syncfusion</a:t>
            </a:r>
            <a:r>
              <a:rPr lang="en-US" dirty="0" smtClean="0"/>
              <a:t> Metro Studio</a:t>
            </a:r>
            <a:endParaRPr lang="en-US"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5" name="TextBox 4"/>
          <p:cNvSpPr txBox="1"/>
          <p:nvPr/>
        </p:nvSpPr>
        <p:spPr>
          <a:xfrm>
            <a:off x="341436" y="1401594"/>
            <a:ext cx="8641152" cy="3046988"/>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1700+</a:t>
            </a:r>
            <a:r>
              <a:rPr lang="en-US" sz="3200" dirty="0" smtClean="0">
                <a:solidFill>
                  <a:schemeClr val="accent1"/>
                </a:solidFill>
                <a:latin typeface="Segoe UI Light" pitchFamily="34" charset="0"/>
                <a:cs typeface="Segoe UI Light" pitchFamily="34" charset="0"/>
              </a:rPr>
              <a:t> metro</a:t>
            </a:r>
            <a:r>
              <a:rPr lang="ru-RU" sz="3200" dirty="0" smtClean="0">
                <a:solidFill>
                  <a:schemeClr val="accent1"/>
                </a:solidFill>
                <a:latin typeface="Segoe UI Light" pitchFamily="34" charset="0"/>
                <a:cs typeface="Segoe UI Light" pitchFamily="34" charset="0"/>
              </a:rPr>
              <a:t>-иконок (</a:t>
            </a:r>
            <a:r>
              <a:rPr lang="en-US" sz="3200" dirty="0" smtClean="0">
                <a:solidFill>
                  <a:schemeClr val="accent1"/>
                </a:solidFill>
                <a:latin typeface="Segoe UI Light" pitchFamily="34" charset="0"/>
                <a:cs typeface="Segoe UI Light" pitchFamily="34" charset="0"/>
              </a:rPr>
              <a:t>PNG/XAML)</a:t>
            </a:r>
          </a:p>
          <a:p>
            <a:endParaRPr lang="en-US" sz="3200" dirty="0">
              <a:solidFill>
                <a:schemeClr val="accent1"/>
              </a:solidFill>
              <a:latin typeface="Segoe UI Light" pitchFamily="34" charset="0"/>
              <a:cs typeface="Segoe UI Light" pitchFamily="34" charset="0"/>
            </a:endParaRPr>
          </a:p>
          <a:p>
            <a:r>
              <a:rPr lang="ru-RU" sz="3200" dirty="0" smtClean="0">
                <a:solidFill>
                  <a:schemeClr val="accent1"/>
                </a:solidFill>
                <a:latin typeface="Segoe UI Light" pitchFamily="34" charset="0"/>
                <a:cs typeface="Segoe UI Light" pitchFamily="34" charset="0"/>
              </a:rPr>
              <a:t>Бесплатно</a:t>
            </a:r>
            <a:endParaRPr lang="en-US" sz="3200" dirty="0" smtClean="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r>
              <a:rPr lang="en-US" sz="3200" dirty="0" smtClean="0">
                <a:solidFill>
                  <a:srgbClr val="F59D56"/>
                </a:solidFill>
                <a:latin typeface="Segoe UI Light" pitchFamily="34" charset="0"/>
                <a:cs typeface="Segoe UI Light" pitchFamily="34" charset="0"/>
              </a:rPr>
              <a:t>http</a:t>
            </a:r>
            <a:r>
              <a:rPr lang="en-US" sz="3200" dirty="0">
                <a:solidFill>
                  <a:srgbClr val="F59D56"/>
                </a:solidFill>
                <a:latin typeface="Segoe UI Light" pitchFamily="34" charset="0"/>
                <a:cs typeface="Segoe UI Light" pitchFamily="34" charset="0"/>
              </a:rPr>
              <a:t>://www.syncfusion.com/downloads/metrostudio</a:t>
            </a:r>
          </a:p>
        </p:txBody>
      </p:sp>
    </p:spTree>
    <p:extLst>
      <p:ext uri="{BB962C8B-B14F-4D97-AF65-F5344CB8AC3E}">
        <p14:creationId xmlns:p14="http://schemas.microsoft.com/office/powerpoint/2010/main" val="199984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7110948" cy="720097"/>
          </a:xfrm>
        </p:spPr>
        <p:txBody>
          <a:bodyPr/>
          <a:lstStyle/>
          <a:p>
            <a:r>
              <a:rPr lang="ru-RU" dirty="0" smtClean="0"/>
              <a:t>Что такое </a:t>
            </a:r>
            <a:r>
              <a:rPr lang="en-US" dirty="0" smtClean="0"/>
              <a:t>Windows 8</a:t>
            </a:r>
            <a:endParaRPr lang="ru-RU" dirty="0"/>
          </a:p>
        </p:txBody>
      </p:sp>
      <p:sp>
        <p:nvSpPr>
          <p:cNvPr id="10" name="TextBox 9"/>
          <p:cNvSpPr txBox="1"/>
          <p:nvPr/>
        </p:nvSpPr>
        <p:spPr>
          <a:xfrm>
            <a:off x="611472" y="1401594"/>
            <a:ext cx="8371116" cy="2062103"/>
          </a:xfrm>
          <a:prstGeom prst="rect">
            <a:avLst/>
          </a:prstGeom>
          <a:noFill/>
        </p:spPr>
        <p:txBody>
          <a:bodyPr wrap="square" rtlCol="0">
            <a:spAutoFit/>
          </a:bodyPr>
          <a:lstStyle/>
          <a:p>
            <a:r>
              <a:rPr lang="en-US" sz="3200" dirty="0" smtClean="0">
                <a:solidFill>
                  <a:schemeClr val="accent1"/>
                </a:solidFill>
                <a:latin typeface="Segoe UI Light" pitchFamily="34" charset="0"/>
                <a:cs typeface="Segoe UI Light" pitchFamily="34" charset="0"/>
              </a:rPr>
              <a:t>Desktop apps</a:t>
            </a:r>
          </a:p>
          <a:p>
            <a:r>
              <a:rPr lang="en-US" sz="3200" dirty="0" err="1" smtClean="0">
                <a:solidFill>
                  <a:schemeClr val="accent1"/>
                </a:solidFill>
                <a:latin typeface="Segoe UI Light" pitchFamily="34" charset="0"/>
                <a:cs typeface="Segoe UI Light" pitchFamily="34" charset="0"/>
              </a:rPr>
              <a:t>WinRT</a:t>
            </a:r>
            <a:r>
              <a:rPr lang="en-US" sz="3200" dirty="0" smtClean="0">
                <a:solidFill>
                  <a:schemeClr val="accent1"/>
                </a:solidFill>
                <a:latin typeface="Segoe UI Light" pitchFamily="34" charset="0"/>
                <a:cs typeface="Segoe UI Light" pitchFamily="34" charset="0"/>
              </a:rPr>
              <a:t> apps</a:t>
            </a:r>
          </a:p>
          <a:p>
            <a:r>
              <a:rPr lang="en-US" sz="3200" dirty="0" smtClean="0">
                <a:solidFill>
                  <a:schemeClr val="accent1"/>
                </a:solidFill>
                <a:latin typeface="Segoe UI Light" pitchFamily="34" charset="0"/>
                <a:cs typeface="Segoe UI Light" pitchFamily="34" charset="0"/>
              </a:rPr>
              <a:t>Windows Store</a:t>
            </a:r>
          </a:p>
          <a:p>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3917082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err="1" smtClean="0"/>
              <a:t>OpenSource</a:t>
            </a:r>
            <a:endParaRPr lang="en-US"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5" name="TextBox 4"/>
          <p:cNvSpPr txBox="1"/>
          <p:nvPr/>
        </p:nvSpPr>
        <p:spPr>
          <a:xfrm>
            <a:off x="341436" y="1401594"/>
            <a:ext cx="8641152" cy="3539430"/>
          </a:xfrm>
          <a:prstGeom prst="rect">
            <a:avLst/>
          </a:prstGeom>
          <a:noFill/>
        </p:spPr>
        <p:txBody>
          <a:bodyPr wrap="square" rtlCol="0">
            <a:spAutoFit/>
          </a:bodyPr>
          <a:lstStyle/>
          <a:p>
            <a:r>
              <a:rPr lang="en-US" sz="3200" dirty="0" err="1" smtClean="0">
                <a:solidFill>
                  <a:schemeClr val="accent1"/>
                </a:solidFill>
                <a:latin typeface="Segoe UI Light" pitchFamily="34" charset="0"/>
                <a:cs typeface="Segoe UI Light" pitchFamily="34" charset="0"/>
              </a:rPr>
              <a:t>WinRT</a:t>
            </a:r>
            <a:r>
              <a:rPr lang="en-US" sz="3200" dirty="0" smtClean="0">
                <a:solidFill>
                  <a:schemeClr val="accent1"/>
                </a:solidFill>
                <a:latin typeface="Segoe UI Light" pitchFamily="34" charset="0"/>
                <a:cs typeface="Segoe UI Light" pitchFamily="34" charset="0"/>
              </a:rPr>
              <a:t> </a:t>
            </a:r>
            <a:r>
              <a:rPr lang="en-US" sz="3200" dirty="0">
                <a:solidFill>
                  <a:schemeClr val="accent1"/>
                </a:solidFill>
                <a:latin typeface="Segoe UI Light" pitchFamily="34" charset="0"/>
                <a:cs typeface="Segoe UI Light" pitchFamily="34" charset="0"/>
              </a:rPr>
              <a:t>XAML Toolkit </a:t>
            </a:r>
            <a:r>
              <a:rPr lang="en-US" sz="3200" dirty="0" smtClean="0">
                <a:solidFill>
                  <a:srgbClr val="F59D56"/>
                </a:solidFill>
                <a:latin typeface="Segoe UI Light" pitchFamily="34" charset="0"/>
                <a:cs typeface="Segoe UI Light" pitchFamily="34" charset="0"/>
                <a:hlinkClick r:id="rId2"/>
              </a:rPr>
              <a:t>http</a:t>
            </a:r>
            <a:r>
              <a:rPr lang="en-US" sz="3200" dirty="0">
                <a:solidFill>
                  <a:srgbClr val="F59D56"/>
                </a:solidFill>
                <a:latin typeface="Segoe UI Light" pitchFamily="34" charset="0"/>
                <a:cs typeface="Segoe UI Light" pitchFamily="34" charset="0"/>
                <a:hlinkClick r:id="rId2"/>
              </a:rPr>
              <a:t>://winrtxamltoolkit.codeplex.com</a:t>
            </a:r>
            <a:r>
              <a:rPr lang="en-US" sz="3200" dirty="0" smtClean="0">
                <a:solidFill>
                  <a:srgbClr val="F59D56"/>
                </a:solidFill>
                <a:latin typeface="Segoe UI Light" pitchFamily="34" charset="0"/>
                <a:cs typeface="Segoe UI Light" pitchFamily="34" charset="0"/>
                <a:hlinkClick r:id="rId2"/>
              </a:rPr>
              <a:t>/</a:t>
            </a:r>
            <a:endParaRPr lang="en-US" sz="3200" dirty="0" smtClean="0">
              <a:solidFill>
                <a:srgbClr val="F59D56"/>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r>
              <a:rPr lang="en-US" sz="3200" dirty="0" err="1" smtClean="0">
                <a:solidFill>
                  <a:schemeClr val="accent1"/>
                </a:solidFill>
                <a:latin typeface="Segoe UI Light" pitchFamily="34" charset="0"/>
                <a:cs typeface="Segoe UI Light" pitchFamily="34" charset="0"/>
              </a:rPr>
              <a:t>Callisto</a:t>
            </a:r>
            <a:endParaRPr lang="en-US" sz="3200" dirty="0" smtClean="0">
              <a:solidFill>
                <a:schemeClr val="accent1"/>
              </a:solidFill>
              <a:latin typeface="Segoe UI Light" pitchFamily="34" charset="0"/>
              <a:cs typeface="Segoe UI Light" pitchFamily="34" charset="0"/>
            </a:endParaRPr>
          </a:p>
          <a:p>
            <a:r>
              <a:rPr lang="en-US" sz="3200" dirty="0">
                <a:solidFill>
                  <a:srgbClr val="F59D56"/>
                </a:solidFill>
                <a:latin typeface="Segoe UI Light" pitchFamily="34" charset="0"/>
                <a:cs typeface="Segoe UI Light" pitchFamily="34" charset="0"/>
              </a:rPr>
              <a:t>https://github.com/timheuer/callisto</a:t>
            </a:r>
            <a:endParaRPr lang="en-US" sz="3200" dirty="0" smtClean="0">
              <a:solidFill>
                <a:srgbClr val="F59D56"/>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r>
              <a:rPr lang="en-US" sz="3200" dirty="0" smtClean="0">
                <a:solidFill>
                  <a:schemeClr val="accent1"/>
                </a:solidFill>
                <a:latin typeface="Segoe UI Light" pitchFamily="34" charset="0"/>
                <a:cs typeface="Segoe UI Light" pitchFamily="34" charset="0"/>
              </a:rPr>
              <a:t>+</a:t>
            </a:r>
            <a:r>
              <a:rPr lang="ru-RU" sz="3200" dirty="0" smtClean="0">
                <a:solidFill>
                  <a:schemeClr val="accent1"/>
                </a:solidFill>
                <a:latin typeface="Segoe UI Light" pitchFamily="34" charset="0"/>
                <a:cs typeface="Segoe UI Light" pitchFamily="34" charset="0"/>
              </a:rPr>
              <a:t>множество портированных библиотек</a:t>
            </a:r>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1614640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3046988"/>
          </a:xfrm>
          <a:prstGeom prst="rect">
            <a:avLst/>
          </a:prstGeom>
          <a:noFill/>
        </p:spPr>
        <p:txBody>
          <a:bodyPr wrap="square" rtlCol="0">
            <a:spAutoFit/>
          </a:bodyPr>
          <a:lstStyle/>
          <a:p>
            <a:pPr marL="514350" indent="-514350">
              <a:buFont typeface="+mj-lt"/>
              <a:buAutoNum type="arabicPeriod"/>
            </a:pPr>
            <a:r>
              <a:rPr lang="ru-RU" sz="3200" dirty="0" smtClean="0">
                <a:solidFill>
                  <a:schemeClr val="accent1"/>
                </a:solidFill>
                <a:latin typeface="Segoe UI Light" pitchFamily="34" charset="0"/>
                <a:cs typeface="Segoe UI Light" pitchFamily="34" charset="0"/>
              </a:rPr>
              <a:t>Читайте гайды </a:t>
            </a:r>
            <a:r>
              <a:rPr lang="en-US" sz="3200" dirty="0" smtClean="0">
                <a:solidFill>
                  <a:schemeClr val="accent1"/>
                </a:solidFill>
                <a:latin typeface="Segoe UI Light" pitchFamily="34" charset="0"/>
                <a:cs typeface="Segoe UI Light" pitchFamily="34" charset="0"/>
              </a:rPr>
              <a:t>Microsoft </a:t>
            </a:r>
            <a:r>
              <a:rPr lang="en-US" sz="3200" dirty="0" smtClean="0">
                <a:solidFill>
                  <a:schemeClr val="accent1"/>
                </a:solidFill>
                <a:latin typeface="Segoe UI Light" pitchFamily="34" charset="0"/>
                <a:cs typeface="Segoe UI Light" pitchFamily="34" charset="0"/>
                <a:sym typeface="Wingdings" pitchFamily="2" charset="2"/>
              </a:rPr>
              <a:t></a:t>
            </a:r>
          </a:p>
          <a:p>
            <a:pPr marL="514350" indent="-514350">
              <a:buFont typeface="+mj-lt"/>
              <a:buAutoNum type="arabicPeriod"/>
            </a:pPr>
            <a:endParaRPr lang="en-US" sz="3200" dirty="0">
              <a:solidFill>
                <a:schemeClr val="accent1"/>
              </a:solidFill>
              <a:latin typeface="Segoe UI Light" pitchFamily="34" charset="0"/>
              <a:cs typeface="Segoe UI Light" pitchFamily="34" charset="0"/>
              <a:sym typeface="Wingdings" pitchFamily="2" charset="2"/>
            </a:endParaRPr>
          </a:p>
          <a:p>
            <a:pPr marL="514350" indent="-514350">
              <a:buFont typeface="+mj-lt"/>
              <a:buAutoNum type="arabicPeriod"/>
            </a:pPr>
            <a:r>
              <a:rPr lang="ru-RU" sz="3200" dirty="0" smtClean="0">
                <a:solidFill>
                  <a:schemeClr val="accent1"/>
                </a:solidFill>
                <a:latin typeface="Segoe UI Light" pitchFamily="34" charset="0"/>
                <a:cs typeface="Segoe UI Light" pitchFamily="34" charset="0"/>
                <a:sym typeface="Wingdings" pitchFamily="2" charset="2"/>
              </a:rPr>
              <a:t>Найдите дизайнера</a:t>
            </a:r>
            <a:endParaRPr lang="en-US" sz="3200" dirty="0" smtClean="0">
              <a:solidFill>
                <a:schemeClr val="accent1"/>
              </a:solidFill>
              <a:latin typeface="Segoe UI Light" pitchFamily="34" charset="0"/>
              <a:cs typeface="Segoe UI Light" pitchFamily="34" charset="0"/>
              <a:sym typeface="Wingdings" pitchFamily="2" charset="2"/>
            </a:endParaRPr>
          </a:p>
          <a:p>
            <a:pPr marL="514350" indent="-514350">
              <a:buFont typeface="+mj-lt"/>
              <a:buAutoNum type="arabicPeriod"/>
            </a:pPr>
            <a:endParaRPr lang="en-US" sz="3200" dirty="0">
              <a:solidFill>
                <a:schemeClr val="accent1"/>
              </a:solidFill>
              <a:latin typeface="Segoe UI Light" pitchFamily="34" charset="0"/>
              <a:cs typeface="Segoe UI Light" pitchFamily="34" charset="0"/>
              <a:sym typeface="Wingdings" pitchFamily="2" charset="2"/>
            </a:endParaRPr>
          </a:p>
          <a:p>
            <a:pPr marL="514350" indent="-514350">
              <a:buFont typeface="+mj-lt"/>
              <a:buAutoNum type="arabicPeriod"/>
            </a:pPr>
            <a:r>
              <a:rPr lang="ru-RU" sz="3200" i="1" dirty="0" smtClean="0">
                <a:solidFill>
                  <a:schemeClr val="accent1"/>
                </a:solidFill>
                <a:latin typeface="Segoe UI Light" pitchFamily="34" charset="0"/>
                <a:cs typeface="Segoe UI Light" pitchFamily="34" charset="0"/>
                <a:sym typeface="Wingdings" pitchFamily="2" charset="2"/>
              </a:rPr>
              <a:t>Забудьте про курсив</a:t>
            </a:r>
          </a:p>
          <a:p>
            <a:endParaRPr lang="en-US" sz="3200" dirty="0" smtClean="0">
              <a:solidFill>
                <a:schemeClr val="accent1"/>
              </a:solidFill>
              <a:latin typeface="Segoe UI Light" pitchFamily="34" charset="0"/>
              <a:cs typeface="Segoe UI Light" pitchFamily="34" charset="0"/>
              <a:sym typeface="Wingdings" pitchFamily="2" charset="2"/>
            </a:endParaRPr>
          </a:p>
        </p:txBody>
      </p:sp>
    </p:spTree>
    <p:extLst>
      <p:ext uri="{BB962C8B-B14F-4D97-AF65-F5344CB8AC3E}">
        <p14:creationId xmlns:p14="http://schemas.microsoft.com/office/powerpoint/2010/main" val="3146476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01113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97681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98275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6037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69864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1569660"/>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sym typeface="Wingdings" pitchFamily="2" charset="2"/>
              </a:rPr>
              <a:t>4</a:t>
            </a:r>
            <a:r>
              <a:rPr lang="en-US" sz="3200" dirty="0" smtClean="0">
                <a:solidFill>
                  <a:schemeClr val="accent1"/>
                </a:solidFill>
                <a:latin typeface="Segoe UI Light" pitchFamily="34" charset="0"/>
                <a:cs typeface="Segoe UI Light" pitchFamily="34" charset="0"/>
                <a:sym typeface="Wingdings" pitchFamily="2" charset="2"/>
              </a:rPr>
              <a:t>. </a:t>
            </a:r>
            <a:r>
              <a:rPr lang="ru-RU" sz="3200" dirty="0" smtClean="0">
                <a:solidFill>
                  <a:schemeClr val="accent1"/>
                </a:solidFill>
                <a:latin typeface="Segoe UI Light" pitchFamily="34" charset="0"/>
                <a:cs typeface="Segoe UI Light" pitchFamily="34" charset="0"/>
                <a:sym typeface="Wingdings" pitchFamily="2" charset="2"/>
              </a:rPr>
              <a:t>Учитывайте все размеры</a:t>
            </a:r>
            <a:r>
              <a:rPr lang="en-US" sz="3200" dirty="0" smtClean="0">
                <a:solidFill>
                  <a:schemeClr val="accent1"/>
                </a:solidFill>
                <a:latin typeface="Segoe UI Light" pitchFamily="34" charset="0"/>
                <a:cs typeface="Segoe UI Light" pitchFamily="34" charset="0"/>
                <a:sym typeface="Wingdings" pitchFamily="2" charset="2"/>
              </a:rPr>
              <a:t> </a:t>
            </a:r>
            <a:r>
              <a:rPr lang="ru-RU" sz="3200" dirty="0" smtClean="0">
                <a:solidFill>
                  <a:schemeClr val="accent1"/>
                </a:solidFill>
                <a:latin typeface="Segoe UI Light" pitchFamily="34" charset="0"/>
                <a:cs typeface="Segoe UI Light" pitchFamily="34" charset="0"/>
                <a:sym typeface="Wingdings" pitchFamily="2" charset="2"/>
              </a:rPr>
              <a:t>и ориентации  экранов при разработке дизайна</a:t>
            </a:r>
            <a:r>
              <a:rPr lang="en-US" sz="3200" dirty="0" smtClean="0">
                <a:solidFill>
                  <a:schemeClr val="accent1"/>
                </a:solidFill>
                <a:latin typeface="Segoe UI Light" pitchFamily="34" charset="0"/>
                <a:cs typeface="Segoe UI Light" pitchFamily="34" charset="0"/>
                <a:sym typeface="Wingdings" pitchFamily="2" charset="2"/>
              </a:rPr>
              <a:t> (</a:t>
            </a:r>
            <a:r>
              <a:rPr lang="ru-RU" sz="3200" dirty="0" smtClean="0">
                <a:solidFill>
                  <a:schemeClr val="accent1"/>
                </a:solidFill>
                <a:latin typeface="Segoe UI Light" pitchFamily="34" charset="0"/>
                <a:cs typeface="Segoe UI Light" pitchFamily="34" charset="0"/>
                <a:sym typeface="Wingdings" pitchFamily="2" charset="2"/>
              </a:rPr>
              <a:t>от 1024</a:t>
            </a:r>
            <a:r>
              <a:rPr lang="en-US" sz="3200" dirty="0" smtClean="0">
                <a:solidFill>
                  <a:schemeClr val="accent1"/>
                </a:solidFill>
                <a:latin typeface="Segoe UI Light" pitchFamily="34" charset="0"/>
                <a:cs typeface="Segoe UI Light" pitchFamily="34" charset="0"/>
                <a:sym typeface="Wingdings" pitchFamily="2" charset="2"/>
              </a:rPr>
              <a:t>x768)</a:t>
            </a:r>
            <a:r>
              <a:rPr lang="ru-RU" sz="3200" dirty="0" smtClean="0">
                <a:solidFill>
                  <a:schemeClr val="accent1"/>
                </a:solidFill>
                <a:latin typeface="Segoe UI Light" pitchFamily="34" charset="0"/>
                <a:cs typeface="Segoe UI Light" pitchFamily="34" charset="0"/>
                <a:sym typeface="Wingdings" pitchFamily="2" charset="2"/>
              </a:rPr>
              <a:t> </a:t>
            </a:r>
          </a:p>
        </p:txBody>
      </p:sp>
    </p:spTree>
    <p:extLst>
      <p:ext uri="{BB962C8B-B14F-4D97-AF65-F5344CB8AC3E}">
        <p14:creationId xmlns:p14="http://schemas.microsoft.com/office/powerpoint/2010/main" val="249241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1569660"/>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5. Контент располагается горизонтально</a:t>
            </a:r>
            <a:endParaRPr lang="en-US" sz="3200" dirty="0" smtClean="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sym typeface="Wingdings" pitchFamily="2" charset="2"/>
            </a:endParaRPr>
          </a:p>
        </p:txBody>
      </p:sp>
    </p:spTree>
    <p:extLst>
      <p:ext uri="{BB962C8B-B14F-4D97-AF65-F5344CB8AC3E}">
        <p14:creationId xmlns:p14="http://schemas.microsoft.com/office/powerpoint/2010/main" val="211427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09407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  </a:t>
            </a:r>
            <a:r>
              <a:rPr lang="ru-RU" dirty="0" smtClean="0"/>
              <a:t>Разработка для </a:t>
            </a:r>
            <a:r>
              <a:rPr lang="en-US" dirty="0" smtClean="0"/>
              <a:t>Windows 8</a:t>
            </a:r>
            <a:endParaRPr lang="ru-RU" dirty="0"/>
          </a:p>
        </p:txBody>
      </p:sp>
      <p:sp>
        <p:nvSpPr>
          <p:cNvPr id="2" name="Content Placeholder 1"/>
          <p:cNvSpPr>
            <a:spLocks noGrp="1"/>
          </p:cNvSpPr>
          <p:nvPr>
            <p:ph idx="1"/>
          </p:nvPr>
        </p:nvSpPr>
        <p:spPr/>
        <p:txBody>
          <a:bodyPr/>
          <a:lstStyle/>
          <a:p>
            <a:r>
              <a:rPr lang="en-US" dirty="0" smtClean="0"/>
              <a:t>WPF</a:t>
            </a:r>
          </a:p>
          <a:p>
            <a:r>
              <a:rPr lang="en-US" dirty="0" smtClean="0"/>
              <a:t>Silverlight</a:t>
            </a:r>
          </a:p>
          <a:p>
            <a:r>
              <a:rPr lang="en-US" dirty="0" smtClean="0"/>
              <a:t>Windows Phone</a:t>
            </a:r>
          </a:p>
          <a:p>
            <a:r>
              <a:rPr lang="en-US" dirty="0" smtClean="0"/>
              <a:t>Web </a:t>
            </a:r>
            <a:r>
              <a:rPr lang="en-US" dirty="0" err="1" smtClean="0"/>
              <a:t>Dev</a:t>
            </a:r>
            <a:r>
              <a:rPr lang="ru-RU" dirty="0" smtClean="0"/>
              <a:t> (</a:t>
            </a:r>
            <a:r>
              <a:rPr lang="en-US" dirty="0" smtClean="0"/>
              <a:t>html/</a:t>
            </a:r>
            <a:r>
              <a:rPr lang="en-US" dirty="0" err="1" smtClean="0"/>
              <a:t>css</a:t>
            </a:r>
            <a:r>
              <a:rPr lang="en-US" dirty="0" smtClean="0"/>
              <a:t> + </a:t>
            </a:r>
            <a:r>
              <a:rPr lang="en-US" dirty="0" err="1" smtClean="0"/>
              <a:t>js</a:t>
            </a:r>
            <a:r>
              <a:rPr lang="ru-RU" dirty="0" smtClean="0"/>
              <a:t>)</a:t>
            </a:r>
            <a:endParaRPr lang="en-US" dirty="0" smtClean="0"/>
          </a:p>
          <a:p>
            <a:r>
              <a:rPr lang="en-US" dirty="0" smtClean="0"/>
              <a:t>C++</a:t>
            </a:r>
          </a:p>
          <a:p>
            <a:endParaRPr lang="en-US" dirty="0"/>
          </a:p>
        </p:txBody>
      </p:sp>
    </p:spTree>
    <p:extLst>
      <p:ext uri="{BB962C8B-B14F-4D97-AF65-F5344CB8AC3E}">
        <p14:creationId xmlns:p14="http://schemas.microsoft.com/office/powerpoint/2010/main" val="2820333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3046988"/>
          </a:xfrm>
          <a:prstGeom prst="rect">
            <a:avLst/>
          </a:prstGeom>
          <a:noFill/>
        </p:spPr>
        <p:txBody>
          <a:bodyPr wrap="square" rtlCol="0">
            <a:spAutoFit/>
          </a:bodyPr>
          <a:lstStyle/>
          <a:p>
            <a:r>
              <a:rPr lang="ru-RU" sz="3200" dirty="0">
                <a:solidFill>
                  <a:schemeClr val="accent1"/>
                </a:solidFill>
                <a:latin typeface="Segoe UI Light" pitchFamily="34" charset="0"/>
                <a:cs typeface="Segoe UI Light" pitchFamily="34" charset="0"/>
              </a:rPr>
              <a:t>6</a:t>
            </a:r>
            <a:r>
              <a:rPr lang="en-US" sz="3200" dirty="0" smtClean="0">
                <a:solidFill>
                  <a:schemeClr val="accent1"/>
                </a:solidFill>
                <a:latin typeface="Segoe UI Light" pitchFamily="34" charset="0"/>
                <a:cs typeface="Segoe UI Light" pitchFamily="34" charset="0"/>
              </a:rPr>
              <a:t>. </a:t>
            </a:r>
            <a:r>
              <a:rPr lang="ru-RU" sz="3200" dirty="0" smtClean="0">
                <a:solidFill>
                  <a:schemeClr val="accent1"/>
                </a:solidFill>
                <a:latin typeface="Segoe UI Light" pitchFamily="34" charset="0"/>
                <a:cs typeface="Segoe UI Light" pitchFamily="34" charset="0"/>
              </a:rPr>
              <a:t>Избегайте двойных скроллов</a:t>
            </a:r>
          </a:p>
          <a:p>
            <a:endParaRPr lang="ru-RU" sz="3200" dirty="0">
              <a:solidFill>
                <a:schemeClr val="accent1"/>
              </a:solidFill>
              <a:latin typeface="Segoe UI Light" pitchFamily="34" charset="0"/>
              <a:cs typeface="Segoe UI Light" pitchFamily="34" charset="0"/>
              <a:sym typeface="Wingdings" pitchFamily="2" charset="2"/>
            </a:endParaRPr>
          </a:p>
          <a:p>
            <a:r>
              <a:rPr lang="ru-RU" sz="3200" dirty="0">
                <a:solidFill>
                  <a:schemeClr val="accent1"/>
                </a:solidFill>
                <a:latin typeface="Segoe UI Light" pitchFamily="34" charset="0"/>
                <a:cs typeface="Segoe UI Light" pitchFamily="34" charset="0"/>
              </a:rPr>
              <a:t>7</a:t>
            </a:r>
            <a:r>
              <a:rPr lang="ru-RU" sz="3200" dirty="0" smtClean="0">
                <a:solidFill>
                  <a:schemeClr val="accent1"/>
                </a:solidFill>
                <a:latin typeface="Segoe UI Light" pitchFamily="34" charset="0"/>
                <a:cs typeface="Segoe UI Light" pitchFamily="34" charset="0"/>
              </a:rPr>
              <a:t>. Нижняя </a:t>
            </a:r>
            <a:r>
              <a:rPr lang="ru-RU" sz="3200" dirty="0">
                <a:solidFill>
                  <a:schemeClr val="accent1"/>
                </a:solidFill>
                <a:latin typeface="Segoe UI Light" pitchFamily="34" charset="0"/>
                <a:cs typeface="Segoe UI Light" pitchFamily="34" charset="0"/>
              </a:rPr>
              <a:t>панель приложения: контекстные действия, верхний – навигация (не обязательно</a:t>
            </a:r>
            <a:r>
              <a:rPr lang="en-US" sz="3200" dirty="0">
                <a:solidFill>
                  <a:schemeClr val="accent1"/>
                </a:solidFill>
                <a:latin typeface="Segoe UI Light" pitchFamily="34" charset="0"/>
                <a:cs typeface="Segoe UI Light" pitchFamily="34" charset="0"/>
              </a:rPr>
              <a:t>)</a:t>
            </a:r>
            <a:endParaRPr lang="ru-RU"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sym typeface="Wingdings" pitchFamily="2" charset="2"/>
            </a:endParaRPr>
          </a:p>
        </p:txBody>
      </p:sp>
    </p:spTree>
    <p:extLst>
      <p:ext uri="{BB962C8B-B14F-4D97-AF65-F5344CB8AC3E}">
        <p14:creationId xmlns:p14="http://schemas.microsoft.com/office/powerpoint/2010/main" val="1935366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9028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4031873"/>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8. Не </a:t>
            </a:r>
            <a:r>
              <a:rPr lang="ru-RU" sz="3200" dirty="0">
                <a:solidFill>
                  <a:schemeClr val="accent1"/>
                </a:solidFill>
                <a:latin typeface="Segoe UI Light" pitchFamily="34" charset="0"/>
                <a:cs typeface="Segoe UI Light" pitchFamily="34" charset="0"/>
              </a:rPr>
              <a:t>смешивайте контент и действия</a:t>
            </a:r>
            <a:endParaRPr lang="en-US" sz="3200" dirty="0">
              <a:solidFill>
                <a:schemeClr val="accent1"/>
              </a:solidFill>
              <a:latin typeface="Segoe UI Light" pitchFamily="34" charset="0"/>
              <a:cs typeface="Segoe UI Light" pitchFamily="34" charset="0"/>
            </a:endParaRPr>
          </a:p>
          <a:p>
            <a:pPr lvl="0"/>
            <a:endParaRPr lang="ru-RU" sz="3200" dirty="0">
              <a:solidFill>
                <a:schemeClr val="accent1"/>
              </a:solidFill>
              <a:latin typeface="Segoe UI Light" pitchFamily="34" charset="0"/>
              <a:cs typeface="Segoe UI Light" pitchFamily="34" charset="0"/>
            </a:endParaRPr>
          </a:p>
          <a:p>
            <a:pPr lvl="0"/>
            <a:r>
              <a:rPr lang="ru-RU" sz="3200" dirty="0" smtClean="0">
                <a:solidFill>
                  <a:schemeClr val="accent1"/>
                </a:solidFill>
                <a:latin typeface="Segoe UI Light" pitchFamily="34" charset="0"/>
                <a:cs typeface="Segoe UI Light" pitchFamily="34" charset="0"/>
              </a:rPr>
              <a:t>9. Хорошая </a:t>
            </a:r>
            <a:r>
              <a:rPr lang="ru-RU" sz="3200" dirty="0">
                <a:solidFill>
                  <a:schemeClr val="accent1"/>
                </a:solidFill>
                <a:latin typeface="Segoe UI Light" pitchFamily="34" charset="0"/>
                <a:cs typeface="Segoe UI Light" pitchFamily="34" charset="0"/>
              </a:rPr>
              <a:t>практика: меню </a:t>
            </a:r>
            <a:r>
              <a:rPr lang="ru-RU" sz="3200" dirty="0" smtClean="0">
                <a:solidFill>
                  <a:schemeClr val="accent1"/>
                </a:solidFill>
                <a:latin typeface="Segoe UI Light" pitchFamily="34" charset="0"/>
                <a:cs typeface="Segoe UI Light" pitchFamily="34" charset="0"/>
              </a:rPr>
              <a:t>заголовка</a:t>
            </a:r>
          </a:p>
          <a:p>
            <a:pPr lvl="0"/>
            <a:endParaRPr lang="ru-RU" sz="3200" dirty="0">
              <a:solidFill>
                <a:schemeClr val="accent1"/>
              </a:solidFill>
              <a:latin typeface="Segoe UI Light" pitchFamily="34" charset="0"/>
              <a:cs typeface="Segoe UI Light" pitchFamily="34" charset="0"/>
            </a:endParaRPr>
          </a:p>
          <a:p>
            <a:r>
              <a:rPr lang="ru-RU" sz="3200" dirty="0" smtClean="0">
                <a:solidFill>
                  <a:schemeClr val="accent1"/>
                </a:solidFill>
                <a:latin typeface="Segoe UI Light" pitchFamily="34" charset="0"/>
                <a:cs typeface="Segoe UI Light" pitchFamily="34" charset="0"/>
              </a:rPr>
              <a:t>10. Навигация </a:t>
            </a:r>
            <a:r>
              <a:rPr lang="ru-RU" sz="3200" dirty="0">
                <a:solidFill>
                  <a:schemeClr val="accent1"/>
                </a:solidFill>
                <a:latin typeface="Segoe UI Light" pitchFamily="34" charset="0"/>
                <a:cs typeface="Segoe UI Light" pitchFamily="34" charset="0"/>
              </a:rPr>
              <a:t>выполняется </a:t>
            </a:r>
            <a:r>
              <a:rPr lang="ru-RU" sz="3200" dirty="0" smtClean="0">
                <a:solidFill>
                  <a:schemeClr val="accent1"/>
                </a:solidFill>
                <a:latin typeface="Segoe UI Light" pitchFamily="34" charset="0"/>
                <a:cs typeface="Segoe UI Light" pitchFamily="34" charset="0"/>
              </a:rPr>
              <a:t>с помощью: </a:t>
            </a:r>
            <a:r>
              <a:rPr lang="ru-RU" sz="3200" dirty="0">
                <a:solidFill>
                  <a:schemeClr val="accent1"/>
                </a:solidFill>
                <a:latin typeface="Segoe UI Light" pitchFamily="34" charset="0"/>
                <a:cs typeface="Segoe UI Light" pitchFamily="34" charset="0"/>
              </a:rPr>
              <a:t>погружение через контент, меню заголовка + кнопка назад, панель </a:t>
            </a:r>
            <a:r>
              <a:rPr lang="ru-RU" sz="3200" dirty="0" smtClean="0">
                <a:solidFill>
                  <a:schemeClr val="accent1"/>
                </a:solidFill>
                <a:latin typeface="Segoe UI Light" pitchFamily="34" charset="0"/>
                <a:cs typeface="Segoe UI Light" pitchFamily="34" charset="0"/>
              </a:rPr>
              <a:t>навигации</a:t>
            </a:r>
            <a:endParaRPr lang="ru-RU"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321607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3846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94810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4031873"/>
          </a:xfrm>
          <a:prstGeom prst="rect">
            <a:avLst/>
          </a:prstGeom>
          <a:noFill/>
        </p:spPr>
        <p:txBody>
          <a:bodyPr wrap="square" rtlCol="0">
            <a:spAutoFit/>
          </a:bodyPr>
          <a:lstStyle/>
          <a:p>
            <a:r>
              <a:rPr lang="en-US" sz="3200" dirty="0" smtClean="0">
                <a:solidFill>
                  <a:schemeClr val="accent1"/>
                </a:solidFill>
                <a:latin typeface="Segoe UI Light" pitchFamily="34" charset="0"/>
                <a:cs typeface="Segoe UI Light" pitchFamily="34" charset="0"/>
              </a:rPr>
              <a:t>1</a:t>
            </a:r>
            <a:r>
              <a:rPr lang="ru-RU" sz="3200" dirty="0" smtClean="0">
                <a:solidFill>
                  <a:schemeClr val="accent1"/>
                </a:solidFill>
                <a:latin typeface="Segoe UI Light" pitchFamily="34" charset="0"/>
                <a:cs typeface="Segoe UI Light" pitchFamily="34" charset="0"/>
              </a:rPr>
              <a:t>1</a:t>
            </a:r>
            <a:r>
              <a:rPr lang="en-US" sz="3200" dirty="0" smtClean="0">
                <a:solidFill>
                  <a:schemeClr val="accent1"/>
                </a:solidFill>
                <a:latin typeface="Segoe UI Light" pitchFamily="34" charset="0"/>
                <a:cs typeface="Segoe UI Light" pitchFamily="34" charset="0"/>
              </a:rPr>
              <a:t>. </a:t>
            </a:r>
            <a:r>
              <a:rPr lang="ru-RU" sz="3200" dirty="0" smtClean="0">
                <a:solidFill>
                  <a:schemeClr val="accent1"/>
                </a:solidFill>
                <a:latin typeface="Segoe UI Light" pitchFamily="34" charset="0"/>
                <a:cs typeface="Segoe UI Light" pitchFamily="34" charset="0"/>
              </a:rPr>
              <a:t>Используйте стандартные компоненты. Иначе – повторяйте их поведение</a:t>
            </a:r>
          </a:p>
          <a:p>
            <a:endParaRPr lang="en-US" sz="3200" dirty="0" smtClean="0">
              <a:solidFill>
                <a:schemeClr val="accent1"/>
              </a:solidFill>
              <a:latin typeface="Segoe UI Light" pitchFamily="34" charset="0"/>
              <a:cs typeface="Segoe UI Light" pitchFamily="34" charset="0"/>
            </a:endParaRPr>
          </a:p>
          <a:p>
            <a:r>
              <a:rPr lang="ru-RU" sz="3200" dirty="0" smtClean="0">
                <a:solidFill>
                  <a:schemeClr val="accent1"/>
                </a:solidFill>
                <a:latin typeface="Segoe UI Light" pitchFamily="34" charset="0"/>
                <a:cs typeface="Segoe UI Light" pitchFamily="34" charset="0"/>
              </a:rPr>
              <a:t>1</a:t>
            </a:r>
            <a:r>
              <a:rPr lang="ru-RU" sz="3200" dirty="0">
                <a:solidFill>
                  <a:schemeClr val="accent1"/>
                </a:solidFill>
                <a:latin typeface="Segoe UI Light" pitchFamily="34" charset="0"/>
                <a:cs typeface="Segoe UI Light" pitchFamily="34" charset="0"/>
              </a:rPr>
              <a:t>2</a:t>
            </a:r>
            <a:r>
              <a:rPr lang="ru-RU" sz="3200" dirty="0" smtClean="0">
                <a:solidFill>
                  <a:schemeClr val="accent1"/>
                </a:solidFill>
                <a:latin typeface="Segoe UI Light" pitchFamily="34" charset="0"/>
                <a:cs typeface="Segoe UI Light" pitchFamily="34" charset="0"/>
              </a:rPr>
              <a:t>. Используйте </a:t>
            </a:r>
            <a:r>
              <a:rPr lang="en-US" sz="3200" dirty="0" err="1">
                <a:solidFill>
                  <a:schemeClr val="accent1"/>
                </a:solidFill>
                <a:latin typeface="Segoe UI Light" pitchFamily="34" charset="0"/>
                <a:cs typeface="Segoe UI Light" pitchFamily="34" charset="0"/>
              </a:rPr>
              <a:t>SemanticZoom</a:t>
            </a:r>
            <a:r>
              <a:rPr lang="en-US" sz="3200" dirty="0">
                <a:solidFill>
                  <a:schemeClr val="accent1"/>
                </a:solidFill>
                <a:latin typeface="Segoe UI Light" pitchFamily="34" charset="0"/>
                <a:cs typeface="Segoe UI Light" pitchFamily="34" charset="0"/>
              </a:rPr>
              <a:t> </a:t>
            </a:r>
            <a:r>
              <a:rPr lang="ru-RU" sz="3200" dirty="0">
                <a:solidFill>
                  <a:schemeClr val="accent1"/>
                </a:solidFill>
                <a:latin typeface="Segoe UI Light" pitchFamily="34" charset="0"/>
                <a:cs typeface="Segoe UI Light" pitchFamily="34" charset="0"/>
              </a:rPr>
              <a:t>для экранов с большим количеством контента и группировкой – это удобный способ навигации</a:t>
            </a:r>
          </a:p>
          <a:p>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394484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60358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1569660"/>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13. Используйте контракты: </a:t>
            </a:r>
            <a:r>
              <a:rPr lang="en-US" sz="3200" dirty="0" smtClean="0">
                <a:solidFill>
                  <a:schemeClr val="accent1"/>
                </a:solidFill>
                <a:latin typeface="Segoe UI Light" pitchFamily="34" charset="0"/>
                <a:cs typeface="Segoe UI Light" pitchFamily="34" charset="0"/>
              </a:rPr>
              <a:t>Search, Share</a:t>
            </a:r>
          </a:p>
          <a:p>
            <a:endParaRPr lang="en-US" sz="3200" dirty="0">
              <a:solidFill>
                <a:schemeClr val="accent1"/>
              </a:solidFill>
              <a:latin typeface="Segoe UI Light" pitchFamily="34" charset="0"/>
              <a:cs typeface="Segoe UI Light" pitchFamily="34" charset="0"/>
            </a:endParaRPr>
          </a:p>
          <a:p>
            <a:r>
              <a:rPr lang="en-US" sz="3200" dirty="0" smtClean="0">
                <a:solidFill>
                  <a:schemeClr val="accent1"/>
                </a:solidFill>
                <a:latin typeface="Segoe UI Light" pitchFamily="34" charset="0"/>
                <a:cs typeface="Segoe UI Light" pitchFamily="34" charset="0"/>
              </a:rPr>
              <a:t>1</a:t>
            </a:r>
            <a:r>
              <a:rPr lang="ru-RU" sz="3200" dirty="0">
                <a:solidFill>
                  <a:schemeClr val="accent1"/>
                </a:solidFill>
                <a:latin typeface="Segoe UI Light" pitchFamily="34" charset="0"/>
                <a:cs typeface="Segoe UI Light" pitchFamily="34" charset="0"/>
              </a:rPr>
              <a:t>4</a:t>
            </a:r>
            <a:r>
              <a:rPr lang="en-US" sz="3200" dirty="0" smtClean="0">
                <a:solidFill>
                  <a:schemeClr val="accent1"/>
                </a:solidFill>
                <a:latin typeface="Segoe UI Light" pitchFamily="34" charset="0"/>
                <a:cs typeface="Segoe UI Light" pitchFamily="34" charset="0"/>
              </a:rPr>
              <a:t>. </a:t>
            </a:r>
            <a:r>
              <a:rPr lang="ru-RU" sz="3200" dirty="0" smtClean="0">
                <a:solidFill>
                  <a:schemeClr val="accent1"/>
                </a:solidFill>
                <a:latin typeface="Segoe UI Light" pitchFamily="34" charset="0"/>
                <a:cs typeface="Segoe UI Light" pitchFamily="34" charset="0"/>
              </a:rPr>
              <a:t>Не дублируйте функции контрактов</a:t>
            </a:r>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2525926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5016758"/>
          </a:xfrm>
          <a:prstGeom prst="rect">
            <a:avLst/>
          </a:prstGeom>
          <a:noFill/>
        </p:spPr>
        <p:txBody>
          <a:bodyPr wrap="square" rtlCol="0">
            <a:spAutoFit/>
          </a:bodyPr>
          <a:lstStyle/>
          <a:p>
            <a:pPr lvl="0"/>
            <a:r>
              <a:rPr lang="ru-RU" sz="3200" dirty="0" smtClean="0">
                <a:solidFill>
                  <a:schemeClr val="accent1"/>
                </a:solidFill>
                <a:latin typeface="Segoe UI Light" pitchFamily="34" charset="0"/>
                <a:cs typeface="Segoe UI Light" pitchFamily="34" charset="0"/>
              </a:rPr>
              <a:t>1</a:t>
            </a:r>
            <a:r>
              <a:rPr lang="en-US" sz="3200" dirty="0" smtClean="0">
                <a:solidFill>
                  <a:schemeClr val="accent1"/>
                </a:solidFill>
                <a:latin typeface="Segoe UI Light" pitchFamily="34" charset="0"/>
                <a:cs typeface="Segoe UI Light" pitchFamily="34" charset="0"/>
              </a:rPr>
              <a:t>5</a:t>
            </a:r>
            <a:r>
              <a:rPr lang="ru-RU" sz="3200" dirty="0" smtClean="0">
                <a:solidFill>
                  <a:schemeClr val="accent1"/>
                </a:solidFill>
                <a:latin typeface="Segoe UI Light" pitchFamily="34" charset="0"/>
                <a:cs typeface="Segoe UI Light" pitchFamily="34" charset="0"/>
              </a:rPr>
              <a:t>. </a:t>
            </a:r>
            <a:r>
              <a:rPr lang="ru-RU" sz="3200" dirty="0">
                <a:solidFill>
                  <a:schemeClr val="accent1"/>
                </a:solidFill>
                <a:latin typeface="Segoe UI Light" pitchFamily="34" charset="0"/>
                <a:cs typeface="Segoe UI Light" pitchFamily="34" charset="0"/>
              </a:rPr>
              <a:t>Главный тайл должен привлекать юзера, выделяться в </a:t>
            </a:r>
            <a:r>
              <a:rPr lang="ru-RU" sz="3200" dirty="0" smtClean="0">
                <a:solidFill>
                  <a:schemeClr val="accent1"/>
                </a:solidFill>
                <a:latin typeface="Segoe UI Light" pitchFamily="34" charset="0"/>
                <a:cs typeface="Segoe UI Light" pitchFamily="34" charset="0"/>
              </a:rPr>
              <a:t>списке других</a:t>
            </a:r>
          </a:p>
          <a:p>
            <a:r>
              <a:rPr lang="ru-RU" sz="3200" dirty="0" smtClean="0">
                <a:solidFill>
                  <a:schemeClr val="accent1"/>
                </a:solidFill>
                <a:latin typeface="Segoe UI Light" pitchFamily="34" charset="0"/>
                <a:cs typeface="Segoe UI Light" pitchFamily="34" charset="0"/>
              </a:rPr>
              <a:t>1</a:t>
            </a:r>
            <a:r>
              <a:rPr lang="en-US" sz="3200" dirty="0">
                <a:solidFill>
                  <a:schemeClr val="accent1"/>
                </a:solidFill>
                <a:latin typeface="Segoe UI Light" pitchFamily="34" charset="0"/>
                <a:cs typeface="Segoe UI Light" pitchFamily="34" charset="0"/>
              </a:rPr>
              <a:t>6</a:t>
            </a:r>
            <a:r>
              <a:rPr lang="ru-RU" sz="3200" dirty="0" smtClean="0">
                <a:solidFill>
                  <a:schemeClr val="accent1"/>
                </a:solidFill>
                <a:latin typeface="Segoe UI Light" pitchFamily="34" charset="0"/>
                <a:cs typeface="Segoe UI Light" pitchFamily="34" charset="0"/>
              </a:rPr>
              <a:t>. </a:t>
            </a:r>
            <a:r>
              <a:rPr lang="ru-RU" sz="3200" dirty="0">
                <a:solidFill>
                  <a:schemeClr val="accent1"/>
                </a:solidFill>
                <a:latin typeface="Segoe UI Light" pitchFamily="34" charset="0"/>
                <a:cs typeface="Segoe UI Light" pitchFamily="34" charset="0"/>
              </a:rPr>
              <a:t>Тайлы должны быть живыми – призывать юзера зайти в </a:t>
            </a:r>
            <a:r>
              <a:rPr lang="ru-RU" sz="3200" dirty="0" smtClean="0">
                <a:solidFill>
                  <a:schemeClr val="accent1"/>
                </a:solidFill>
                <a:latin typeface="Segoe UI Light" pitchFamily="34" charset="0"/>
                <a:cs typeface="Segoe UI Light" pitchFamily="34" charset="0"/>
              </a:rPr>
              <a:t>приложение</a:t>
            </a:r>
          </a:p>
          <a:p>
            <a:pPr lvl="0"/>
            <a:r>
              <a:rPr lang="ru-RU" sz="3200" dirty="0" smtClean="0">
                <a:solidFill>
                  <a:schemeClr val="accent1"/>
                </a:solidFill>
                <a:latin typeface="Segoe UI Light" pitchFamily="34" charset="0"/>
                <a:cs typeface="Segoe UI Light" pitchFamily="34" charset="0"/>
              </a:rPr>
              <a:t>1</a:t>
            </a:r>
            <a:r>
              <a:rPr lang="en-US" sz="3200" dirty="0">
                <a:solidFill>
                  <a:schemeClr val="accent1"/>
                </a:solidFill>
                <a:latin typeface="Segoe UI Light" pitchFamily="34" charset="0"/>
                <a:cs typeface="Segoe UI Light" pitchFamily="34" charset="0"/>
              </a:rPr>
              <a:t>7</a:t>
            </a:r>
            <a:r>
              <a:rPr lang="ru-RU" sz="3200" dirty="0" smtClean="0">
                <a:solidFill>
                  <a:schemeClr val="accent1"/>
                </a:solidFill>
                <a:latin typeface="Segoe UI Light" pitchFamily="34" charset="0"/>
                <a:cs typeface="Segoe UI Light" pitchFamily="34" charset="0"/>
              </a:rPr>
              <a:t>. </a:t>
            </a:r>
            <a:r>
              <a:rPr lang="ru-RU" sz="3200" dirty="0">
                <a:solidFill>
                  <a:schemeClr val="accent1"/>
                </a:solidFill>
                <a:latin typeface="Segoe UI Light" pitchFamily="34" charset="0"/>
                <a:cs typeface="Segoe UI Light" pitchFamily="34" charset="0"/>
              </a:rPr>
              <a:t>Подумайте про </a:t>
            </a:r>
            <a:r>
              <a:rPr lang="en-US" sz="3200" dirty="0" smtClean="0">
                <a:solidFill>
                  <a:schemeClr val="accent1"/>
                </a:solidFill>
                <a:latin typeface="Segoe UI Light" pitchFamily="34" charset="0"/>
                <a:cs typeface="Segoe UI Light" pitchFamily="34" charset="0"/>
              </a:rPr>
              <a:t>Lock-screen</a:t>
            </a:r>
            <a:r>
              <a:rPr lang="ru-RU" sz="3200" dirty="0" smtClean="0">
                <a:solidFill>
                  <a:schemeClr val="accent1"/>
                </a:solidFill>
                <a:latin typeface="Segoe UI Light" pitchFamily="34" charset="0"/>
                <a:cs typeface="Segoe UI Light" pitchFamily="34" charset="0"/>
              </a:rPr>
              <a:t>:</a:t>
            </a:r>
            <a:r>
              <a:rPr lang="en-US" sz="3200" dirty="0" smtClean="0">
                <a:solidFill>
                  <a:schemeClr val="accent1"/>
                </a:solidFill>
                <a:latin typeface="Segoe UI Light" pitchFamily="34" charset="0"/>
                <a:cs typeface="Segoe UI Light" pitchFamily="34" charset="0"/>
              </a:rPr>
              <a:t> </a:t>
            </a:r>
            <a:r>
              <a:rPr lang="en-US" sz="3200" dirty="0">
                <a:solidFill>
                  <a:schemeClr val="accent1"/>
                </a:solidFill>
                <a:latin typeface="Segoe UI Light" pitchFamily="34" charset="0"/>
                <a:cs typeface="Segoe UI Light" pitchFamily="34" charset="0"/>
              </a:rPr>
              <a:t>IM, </a:t>
            </a:r>
            <a:r>
              <a:rPr lang="en-US" sz="3200" dirty="0" smtClean="0">
                <a:solidFill>
                  <a:schemeClr val="accent1"/>
                </a:solidFill>
                <a:latin typeface="Segoe UI Light" pitchFamily="34" charset="0"/>
                <a:cs typeface="Segoe UI Light" pitchFamily="34" charset="0"/>
              </a:rPr>
              <a:t>E-mail </a:t>
            </a:r>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1883903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2554545"/>
          </a:xfrm>
          <a:prstGeom prst="rect">
            <a:avLst/>
          </a:prstGeom>
          <a:noFill/>
        </p:spPr>
        <p:txBody>
          <a:bodyPr wrap="square" rtlCol="0">
            <a:spAutoFit/>
          </a:bodyPr>
          <a:lstStyle/>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78" y="453842"/>
            <a:ext cx="2429214" cy="12098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216" y="501474"/>
            <a:ext cx="2362530" cy="11622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216" y="1941666"/>
            <a:ext cx="2362530" cy="116221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462" y="1941666"/>
            <a:ext cx="2362530" cy="1162212"/>
          </a:xfrm>
          <a:prstGeom prst="rect">
            <a:avLst/>
          </a:prstGeom>
        </p:spPr>
      </p:pic>
      <p:sp>
        <p:nvSpPr>
          <p:cNvPr id="10" name="TextBox 9"/>
          <p:cNvSpPr txBox="1"/>
          <p:nvPr/>
        </p:nvSpPr>
        <p:spPr>
          <a:xfrm>
            <a:off x="4166946" y="2211702"/>
            <a:ext cx="585078" cy="369332"/>
          </a:xfrm>
          <a:prstGeom prst="rect">
            <a:avLst/>
          </a:prstGeom>
          <a:noFill/>
        </p:spPr>
        <p:txBody>
          <a:bodyPr wrap="square" rtlCol="0">
            <a:spAutoFit/>
          </a:bodyPr>
          <a:lstStyle/>
          <a:p>
            <a:r>
              <a:rPr lang="en-US" dirty="0" smtClean="0"/>
              <a:t>VS</a:t>
            </a:r>
            <a:endParaRPr lang="en-US"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2216" y="3427907"/>
            <a:ext cx="2343477" cy="112410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778" y="3427907"/>
            <a:ext cx="2362530" cy="1152686"/>
          </a:xfrm>
          <a:prstGeom prst="rect">
            <a:avLst/>
          </a:prstGeom>
        </p:spPr>
      </p:pic>
    </p:spTree>
    <p:extLst>
      <p:ext uri="{BB962C8B-B14F-4D97-AF65-F5344CB8AC3E}">
        <p14:creationId xmlns:p14="http://schemas.microsoft.com/office/powerpoint/2010/main" val="201438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Windows 8</a:t>
            </a:r>
            <a:endParaRPr lang="ru-RU"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460" y="1221570"/>
            <a:ext cx="8191092" cy="3600480"/>
          </a:xfrm>
        </p:spPr>
      </p:pic>
    </p:spTree>
    <p:extLst>
      <p:ext uri="{BB962C8B-B14F-4D97-AF65-F5344CB8AC3E}">
        <p14:creationId xmlns:p14="http://schemas.microsoft.com/office/powerpoint/2010/main" val="390896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5016758"/>
          </a:xfrm>
          <a:prstGeom prst="rect">
            <a:avLst/>
          </a:prstGeom>
          <a:noFill/>
        </p:spPr>
        <p:txBody>
          <a:bodyPr wrap="square" rtlCol="0">
            <a:spAutoFit/>
          </a:bodyPr>
          <a:lstStyle/>
          <a:p>
            <a:pPr lvl="0"/>
            <a:r>
              <a:rPr lang="ru-RU" sz="3200" dirty="0" smtClean="0">
                <a:solidFill>
                  <a:schemeClr val="accent1"/>
                </a:solidFill>
                <a:latin typeface="Segoe UI Light" pitchFamily="34" charset="0"/>
                <a:cs typeface="Segoe UI Light" pitchFamily="34" charset="0"/>
              </a:rPr>
              <a:t>1</a:t>
            </a:r>
            <a:r>
              <a:rPr lang="en-US" sz="3200" dirty="0">
                <a:solidFill>
                  <a:schemeClr val="accent1"/>
                </a:solidFill>
                <a:latin typeface="Segoe UI Light" pitchFamily="34" charset="0"/>
                <a:cs typeface="Segoe UI Light" pitchFamily="34" charset="0"/>
              </a:rPr>
              <a:t>8</a:t>
            </a:r>
            <a:r>
              <a:rPr lang="ru-RU" sz="3200" dirty="0" smtClean="0">
                <a:solidFill>
                  <a:schemeClr val="accent1"/>
                </a:solidFill>
                <a:latin typeface="Segoe UI Light" pitchFamily="34" charset="0"/>
                <a:cs typeface="Segoe UI Light" pitchFamily="34" charset="0"/>
              </a:rPr>
              <a:t>. </a:t>
            </a:r>
            <a:r>
              <a:rPr lang="ru-RU" sz="3200" dirty="0">
                <a:solidFill>
                  <a:schemeClr val="accent1"/>
                </a:solidFill>
                <a:latin typeface="Segoe UI Light" pitchFamily="34" charset="0"/>
                <a:cs typeface="Segoe UI Light" pitchFamily="34" charset="0"/>
              </a:rPr>
              <a:t>Поддержка </a:t>
            </a:r>
            <a:r>
              <a:rPr lang="en-US" sz="3200" dirty="0" err="1" smtClean="0">
                <a:solidFill>
                  <a:schemeClr val="accent1"/>
                </a:solidFill>
                <a:latin typeface="Segoe UI Light" pitchFamily="34" charset="0"/>
                <a:cs typeface="Segoe UI Light" pitchFamily="34" charset="0"/>
              </a:rPr>
              <a:t>SnappedView</a:t>
            </a:r>
            <a:r>
              <a:rPr lang="en-US" sz="3200" dirty="0" smtClean="0">
                <a:solidFill>
                  <a:schemeClr val="accent1"/>
                </a:solidFill>
                <a:latin typeface="Segoe UI Light" pitchFamily="34" charset="0"/>
                <a:cs typeface="Segoe UI Light" pitchFamily="34" charset="0"/>
              </a:rPr>
              <a:t>, </a:t>
            </a:r>
            <a:r>
              <a:rPr lang="en-US" sz="3200" dirty="0" err="1" smtClean="0">
                <a:solidFill>
                  <a:schemeClr val="accent1"/>
                </a:solidFill>
                <a:latin typeface="Segoe UI Light" pitchFamily="34" charset="0"/>
                <a:cs typeface="Segoe UI Light" pitchFamily="34" charset="0"/>
              </a:rPr>
              <a:t>FilledView</a:t>
            </a:r>
            <a:r>
              <a:rPr lang="ru-RU" sz="3200" dirty="0" smtClean="0">
                <a:solidFill>
                  <a:schemeClr val="accent1"/>
                </a:solidFill>
                <a:latin typeface="Segoe UI Light" pitchFamily="34" charset="0"/>
                <a:cs typeface="Segoe UI Light" pitchFamily="34" charset="0"/>
              </a:rPr>
              <a:t> </a:t>
            </a:r>
            <a:r>
              <a:rPr lang="ru-RU" sz="3200" dirty="0">
                <a:solidFill>
                  <a:schemeClr val="accent1"/>
                </a:solidFill>
                <a:latin typeface="Segoe UI Light" pitchFamily="34" charset="0"/>
                <a:cs typeface="Segoe UI Light" pitchFamily="34" charset="0"/>
              </a:rPr>
              <a:t>– особенно для чатов, новостей, таск менеджеров</a:t>
            </a:r>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2692794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3539430"/>
          </a:xfrm>
          <a:prstGeom prst="rect">
            <a:avLst/>
          </a:prstGeom>
          <a:noFill/>
        </p:spPr>
        <p:txBody>
          <a:bodyPr wrap="square" rtlCol="0">
            <a:spAutoFit/>
          </a:bodyPr>
          <a:lstStyle/>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2210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3539430"/>
          </a:xfrm>
          <a:prstGeom prst="rect">
            <a:avLst/>
          </a:prstGeom>
          <a:noFill/>
        </p:spPr>
        <p:txBody>
          <a:bodyPr wrap="square" rtlCol="0">
            <a:spAutoFit/>
          </a:bodyPr>
          <a:lstStyle/>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85678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3539430"/>
          </a:xfrm>
          <a:prstGeom prst="rect">
            <a:avLst/>
          </a:prstGeom>
          <a:noFill/>
        </p:spPr>
        <p:txBody>
          <a:bodyPr wrap="square" rtlCol="0">
            <a:spAutoFit/>
          </a:bodyPr>
          <a:lstStyle/>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0827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5509200"/>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1</a:t>
            </a:r>
            <a:r>
              <a:rPr lang="en-US" sz="3200" dirty="0">
                <a:solidFill>
                  <a:schemeClr val="accent1"/>
                </a:solidFill>
                <a:latin typeface="Segoe UI Light" pitchFamily="34" charset="0"/>
                <a:cs typeface="Segoe UI Light" pitchFamily="34" charset="0"/>
              </a:rPr>
              <a:t>9</a:t>
            </a:r>
            <a:r>
              <a:rPr lang="ru-RU" sz="3200" dirty="0" smtClean="0">
                <a:solidFill>
                  <a:schemeClr val="accent1"/>
                </a:solidFill>
                <a:latin typeface="Segoe UI Light" pitchFamily="34" charset="0"/>
                <a:cs typeface="Segoe UI Light" pitchFamily="34" charset="0"/>
              </a:rPr>
              <a:t>. Обрабатывайте состояния </a:t>
            </a:r>
            <a:r>
              <a:rPr lang="en-US" sz="3200" dirty="0" smtClean="0">
                <a:solidFill>
                  <a:schemeClr val="accent1"/>
                </a:solidFill>
                <a:latin typeface="Segoe UI Light" pitchFamily="34" charset="0"/>
                <a:cs typeface="Segoe UI Light" pitchFamily="34" charset="0"/>
              </a:rPr>
              <a:t>Suspended/Resumed</a:t>
            </a:r>
            <a:r>
              <a:rPr lang="ru-RU" sz="3200" dirty="0" smtClean="0">
                <a:solidFill>
                  <a:schemeClr val="accent1"/>
                </a:solidFill>
                <a:latin typeface="Segoe UI Light" pitchFamily="34" charset="0"/>
                <a:cs typeface="Segoe UI Light" pitchFamily="34" charset="0"/>
              </a:rPr>
              <a:t> – пользователь не должен догадываться, что приложение не работало</a:t>
            </a:r>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713825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5016758"/>
          </a:xfrm>
          <a:prstGeom prst="rect">
            <a:avLst/>
          </a:prstGeom>
          <a:noFill/>
        </p:spPr>
        <p:txBody>
          <a:bodyPr wrap="square" rtlCol="0">
            <a:spAutoFit/>
          </a:bodyPr>
          <a:lstStyle/>
          <a:p>
            <a:r>
              <a:rPr lang="en-US" sz="3200" dirty="0" smtClean="0">
                <a:solidFill>
                  <a:schemeClr val="accent1"/>
                </a:solidFill>
                <a:latin typeface="Segoe UI Light" pitchFamily="34" charset="0"/>
                <a:cs typeface="Segoe UI Light" pitchFamily="34" charset="0"/>
              </a:rPr>
              <a:t>20</a:t>
            </a:r>
            <a:r>
              <a:rPr lang="ru-RU" sz="3200" dirty="0" smtClean="0">
                <a:solidFill>
                  <a:schemeClr val="accent1"/>
                </a:solidFill>
                <a:latin typeface="Segoe UI Light" pitchFamily="34" charset="0"/>
                <a:cs typeface="Segoe UI Light" pitchFamily="34" charset="0"/>
              </a:rPr>
              <a:t>. </a:t>
            </a:r>
            <a:r>
              <a:rPr lang="ru-RU" sz="3200" dirty="0">
                <a:solidFill>
                  <a:schemeClr val="accent1"/>
                </a:solidFill>
                <a:latin typeface="Segoe UI Light" pitchFamily="34" charset="0"/>
                <a:cs typeface="Segoe UI Light" pitchFamily="34" charset="0"/>
              </a:rPr>
              <a:t>Сохранение изменений выполняется </a:t>
            </a:r>
            <a:r>
              <a:rPr lang="ru-RU" sz="3200" dirty="0" smtClean="0">
                <a:solidFill>
                  <a:schemeClr val="accent1"/>
                </a:solidFill>
                <a:latin typeface="Segoe UI Light" pitchFamily="34" charset="0"/>
                <a:cs typeface="Segoe UI Light" pitchFamily="34" charset="0"/>
              </a:rPr>
              <a:t>без </a:t>
            </a:r>
            <a:r>
              <a:rPr lang="ru-RU" sz="3200" dirty="0">
                <a:solidFill>
                  <a:schemeClr val="accent1"/>
                </a:solidFill>
                <a:latin typeface="Segoe UI Light" pitchFamily="34" charset="0"/>
                <a:cs typeface="Segoe UI Light" pitchFamily="34" charset="0"/>
              </a:rPr>
              <a:t>подтверждения пользователя (нет кнопки «Сохранить»)</a:t>
            </a:r>
          </a:p>
          <a:p>
            <a:endParaRPr lang="en-US" sz="3200" dirty="0" smtClean="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114151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3539430"/>
          </a:xfrm>
          <a:prstGeom prst="rect">
            <a:avLst/>
          </a:prstGeom>
          <a:noFill/>
        </p:spPr>
        <p:txBody>
          <a:bodyPr wrap="square" rtlCol="0">
            <a:spAutoFit/>
          </a:bodyPr>
          <a:lstStyle/>
          <a:p>
            <a:endParaRPr lang="en-US" sz="3200" dirty="0" smtClean="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2144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4524315"/>
          </a:xfrm>
          <a:prstGeom prst="rect">
            <a:avLst/>
          </a:prstGeom>
          <a:noFill/>
        </p:spPr>
        <p:txBody>
          <a:bodyPr wrap="square" rtlCol="0">
            <a:spAutoFit/>
          </a:bodyPr>
          <a:lstStyle/>
          <a:p>
            <a:r>
              <a:rPr lang="en-US" sz="3200" dirty="0" smtClean="0">
                <a:solidFill>
                  <a:schemeClr val="accent1"/>
                </a:solidFill>
                <a:latin typeface="Segoe UI Light" pitchFamily="34" charset="0"/>
                <a:cs typeface="Segoe UI Light" pitchFamily="34" charset="0"/>
              </a:rPr>
              <a:t>21</a:t>
            </a:r>
            <a:r>
              <a:rPr lang="ru-RU" sz="3200" dirty="0" smtClean="0">
                <a:solidFill>
                  <a:schemeClr val="accent1"/>
                </a:solidFill>
                <a:latin typeface="Segoe UI Light" pitchFamily="34" charset="0"/>
                <a:cs typeface="Segoe UI Light" pitchFamily="34" charset="0"/>
              </a:rPr>
              <a:t>. </a:t>
            </a:r>
            <a:r>
              <a:rPr lang="ru-RU" sz="3200" dirty="0">
                <a:solidFill>
                  <a:schemeClr val="accent1"/>
                </a:solidFill>
                <a:latin typeface="Segoe UI Light" pitchFamily="34" charset="0"/>
                <a:cs typeface="Segoe UI Light" pitchFamily="34" charset="0"/>
              </a:rPr>
              <a:t>Обязательно </a:t>
            </a:r>
            <a:r>
              <a:rPr lang="en-US" sz="3200" dirty="0">
                <a:solidFill>
                  <a:schemeClr val="accent1"/>
                </a:solidFill>
                <a:latin typeface="Segoe UI Light" pitchFamily="34" charset="0"/>
                <a:cs typeface="Segoe UI Light" pitchFamily="34" charset="0"/>
              </a:rPr>
              <a:t>Terms of use</a:t>
            </a:r>
            <a:r>
              <a:rPr lang="ru-RU" sz="3200" dirty="0">
                <a:solidFill>
                  <a:schemeClr val="accent1"/>
                </a:solidFill>
                <a:latin typeface="Segoe UI Light" pitchFamily="34" charset="0"/>
                <a:cs typeface="Segoe UI Light" pitchFamily="34" charset="0"/>
              </a:rPr>
              <a:t>/</a:t>
            </a:r>
            <a:r>
              <a:rPr lang="en-US" sz="3200" dirty="0">
                <a:solidFill>
                  <a:schemeClr val="accent1"/>
                </a:solidFill>
                <a:latin typeface="Segoe UI Light" pitchFamily="34" charset="0"/>
                <a:cs typeface="Segoe UI Light" pitchFamily="34" charset="0"/>
              </a:rPr>
              <a:t>Privacy policy </a:t>
            </a:r>
            <a:r>
              <a:rPr lang="ru-RU" sz="3200" dirty="0">
                <a:solidFill>
                  <a:schemeClr val="accent1"/>
                </a:solidFill>
                <a:latin typeface="Segoe UI Light" pitchFamily="34" charset="0"/>
                <a:cs typeface="Segoe UI Light" pitchFamily="34" charset="0"/>
              </a:rPr>
              <a:t>и </a:t>
            </a:r>
            <a:r>
              <a:rPr lang="en-US" sz="3200" dirty="0">
                <a:solidFill>
                  <a:schemeClr val="accent1"/>
                </a:solidFill>
                <a:latin typeface="Segoe UI Light" pitchFamily="34" charset="0"/>
                <a:cs typeface="Segoe UI Light" pitchFamily="34" charset="0"/>
              </a:rPr>
              <a:t>About </a:t>
            </a:r>
            <a:r>
              <a:rPr lang="ru-RU" sz="3200" dirty="0">
                <a:solidFill>
                  <a:schemeClr val="accent1"/>
                </a:solidFill>
                <a:latin typeface="Segoe UI Light" pitchFamily="34" charset="0"/>
                <a:cs typeface="Segoe UI Light" pitchFamily="34" charset="0"/>
              </a:rPr>
              <a:t>в панели настроек</a:t>
            </a:r>
          </a:p>
          <a:p>
            <a:endParaRPr lang="en-US" sz="3200" dirty="0" smtClean="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2727373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3539430"/>
          </a:xfrm>
          <a:prstGeom prst="rect">
            <a:avLst/>
          </a:prstGeom>
          <a:noFill/>
        </p:spPr>
        <p:txBody>
          <a:bodyPr wrap="square" rtlCol="0">
            <a:spAutoFit/>
          </a:bodyPr>
          <a:lstStyle/>
          <a:p>
            <a:endParaRPr lang="en-US" sz="3200" dirty="0" smtClean="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38028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5016758"/>
          </a:xfrm>
          <a:prstGeom prst="rect">
            <a:avLst/>
          </a:prstGeom>
          <a:noFill/>
        </p:spPr>
        <p:txBody>
          <a:bodyPr wrap="square" rtlCol="0">
            <a:spAutoFit/>
          </a:bodyPr>
          <a:lstStyle/>
          <a:p>
            <a:pPr lvl="0"/>
            <a:r>
              <a:rPr lang="ru-RU" sz="3200" dirty="0" smtClean="0">
                <a:solidFill>
                  <a:schemeClr val="accent1"/>
                </a:solidFill>
                <a:latin typeface="Segoe UI Light" pitchFamily="34" charset="0"/>
                <a:cs typeface="Segoe UI Light" pitchFamily="34" charset="0"/>
              </a:rPr>
              <a:t>2</a:t>
            </a:r>
            <a:r>
              <a:rPr lang="en-US" sz="3200" dirty="0" smtClean="0">
                <a:solidFill>
                  <a:schemeClr val="accent1"/>
                </a:solidFill>
                <a:latin typeface="Segoe UI Light" pitchFamily="34" charset="0"/>
                <a:cs typeface="Segoe UI Light" pitchFamily="34" charset="0"/>
              </a:rPr>
              <a:t>2</a:t>
            </a:r>
            <a:r>
              <a:rPr lang="ru-RU" sz="3200" dirty="0" smtClean="0">
                <a:solidFill>
                  <a:schemeClr val="accent1"/>
                </a:solidFill>
                <a:latin typeface="Segoe UI Light" pitchFamily="34" charset="0"/>
                <a:cs typeface="Segoe UI Light" pitchFamily="34" charset="0"/>
              </a:rPr>
              <a:t>. </a:t>
            </a:r>
            <a:r>
              <a:rPr lang="ru-RU" sz="3200" dirty="0">
                <a:solidFill>
                  <a:schemeClr val="accent1"/>
                </a:solidFill>
                <a:latin typeface="Segoe UI Light" pitchFamily="34" charset="0"/>
                <a:cs typeface="Segoe UI Light" pitchFamily="34" charset="0"/>
              </a:rPr>
              <a:t>Время старта приложения </a:t>
            </a:r>
            <a:r>
              <a:rPr lang="ru-RU" sz="3200" dirty="0" smtClean="0">
                <a:solidFill>
                  <a:schemeClr val="accent1"/>
                </a:solidFill>
                <a:latin typeface="Segoe UI Light" pitchFamily="34" charset="0"/>
                <a:cs typeface="Segoe UI Light" pitchFamily="34" charset="0"/>
              </a:rPr>
              <a:t>менее </a:t>
            </a:r>
            <a:r>
              <a:rPr lang="ru-RU" sz="3200" dirty="0">
                <a:solidFill>
                  <a:schemeClr val="accent1"/>
                </a:solidFill>
                <a:latin typeface="Segoe UI Light" pitchFamily="34" charset="0"/>
                <a:cs typeface="Segoe UI Light" pitchFamily="34" charset="0"/>
              </a:rPr>
              <a:t>5 сек, уход в </a:t>
            </a:r>
            <a:r>
              <a:rPr lang="en-US" sz="3200" dirty="0">
                <a:solidFill>
                  <a:schemeClr val="accent1"/>
                </a:solidFill>
                <a:latin typeface="Segoe UI Light" pitchFamily="34" charset="0"/>
                <a:cs typeface="Segoe UI Light" pitchFamily="34" charset="0"/>
              </a:rPr>
              <a:t>Suspended </a:t>
            </a:r>
            <a:r>
              <a:rPr lang="ru-RU" sz="3200" dirty="0" smtClean="0">
                <a:solidFill>
                  <a:schemeClr val="accent1"/>
                </a:solidFill>
                <a:latin typeface="Segoe UI Light" pitchFamily="34" charset="0"/>
                <a:cs typeface="Segoe UI Light" pitchFamily="34" charset="0"/>
              </a:rPr>
              <a:t>менее </a:t>
            </a:r>
            <a:r>
              <a:rPr lang="ru-RU" sz="3200" dirty="0">
                <a:solidFill>
                  <a:schemeClr val="accent1"/>
                </a:solidFill>
                <a:latin typeface="Segoe UI Light" pitchFamily="34" charset="0"/>
                <a:cs typeface="Segoe UI Light" pitchFamily="34" charset="0"/>
              </a:rPr>
              <a:t>2 сек</a:t>
            </a:r>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r>
              <a:rPr lang="ru-RU" sz="3200" dirty="0" smtClean="0">
                <a:solidFill>
                  <a:schemeClr val="accent1"/>
                </a:solidFill>
                <a:latin typeface="Segoe UI Light" pitchFamily="34" charset="0"/>
                <a:cs typeface="Segoe UI Light" pitchFamily="34" charset="0"/>
              </a:rPr>
              <a:t> </a:t>
            </a:r>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2306916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  </a:t>
            </a:r>
            <a:r>
              <a:rPr lang="en-US" dirty="0" err="1" smtClean="0"/>
              <a:t>WinRT</a:t>
            </a:r>
            <a:endParaRPr lang="ru-RU" dirty="0"/>
          </a:p>
        </p:txBody>
      </p:sp>
      <p:sp>
        <p:nvSpPr>
          <p:cNvPr id="2" name="TextBox 1"/>
          <p:cNvSpPr txBox="1"/>
          <p:nvPr/>
        </p:nvSpPr>
        <p:spPr>
          <a:xfrm>
            <a:off x="611472" y="1401594"/>
            <a:ext cx="8371116" cy="2554545"/>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Поддержка </a:t>
            </a:r>
            <a:r>
              <a:rPr lang="en-US" sz="3200" dirty="0" smtClean="0">
                <a:solidFill>
                  <a:schemeClr val="accent1"/>
                </a:solidFill>
                <a:latin typeface="Segoe UI Light" pitchFamily="34" charset="0"/>
                <a:cs typeface="Segoe UI Light" pitchFamily="34" charset="0"/>
              </a:rPr>
              <a:t>x86, ARM</a:t>
            </a:r>
          </a:p>
          <a:p>
            <a:r>
              <a:rPr lang="ru-RU" sz="3200" dirty="0" smtClean="0">
                <a:solidFill>
                  <a:schemeClr val="accent1"/>
                </a:solidFill>
                <a:latin typeface="Segoe UI Light" pitchFamily="34" charset="0"/>
                <a:cs typeface="Segoe UI Light" pitchFamily="34" charset="0"/>
              </a:rPr>
              <a:t>Доступен </a:t>
            </a:r>
            <a:r>
              <a:rPr lang="en-US" sz="3200" dirty="0" smtClean="0">
                <a:solidFill>
                  <a:schemeClr val="accent1"/>
                </a:solidFill>
                <a:latin typeface="Segoe UI Light" pitchFamily="34" charset="0"/>
                <a:cs typeface="Segoe UI Light" pitchFamily="34" charset="0"/>
              </a:rPr>
              <a:t>DirectX</a:t>
            </a:r>
            <a:endParaRPr lang="ru-RU" sz="3200" dirty="0" smtClean="0">
              <a:solidFill>
                <a:schemeClr val="accent1"/>
              </a:solidFill>
              <a:latin typeface="Segoe UI Light" pitchFamily="34" charset="0"/>
              <a:cs typeface="Segoe UI Light" pitchFamily="34" charset="0"/>
            </a:endParaRPr>
          </a:p>
          <a:p>
            <a:r>
              <a:rPr lang="ru-RU" sz="3200" dirty="0">
                <a:solidFill>
                  <a:schemeClr val="accent1"/>
                </a:solidFill>
                <a:latin typeface="Segoe UI Light" pitchFamily="34" charset="0"/>
                <a:cs typeface="Segoe UI Light" pitchFamily="34" charset="0"/>
              </a:rPr>
              <a:t>Объектно-ориентирован</a:t>
            </a:r>
          </a:p>
          <a:p>
            <a:r>
              <a:rPr lang="ru-RU" sz="3200" dirty="0" smtClean="0">
                <a:solidFill>
                  <a:schemeClr val="accent1"/>
                </a:solidFill>
                <a:latin typeface="Segoe UI Light" pitchFamily="34" charset="0"/>
                <a:cs typeface="Segoe UI Light" pitchFamily="34" charset="0"/>
              </a:rPr>
              <a:t>Взял многое из </a:t>
            </a:r>
            <a:r>
              <a:rPr lang="en-US" sz="3200" dirty="0" smtClean="0">
                <a:solidFill>
                  <a:schemeClr val="accent1"/>
                </a:solidFill>
                <a:latin typeface="Segoe UI Light" pitchFamily="34" charset="0"/>
                <a:cs typeface="Segoe UI Light" pitchFamily="34" charset="0"/>
              </a:rPr>
              <a:t>.NET</a:t>
            </a:r>
            <a:endParaRPr lang="en-US" sz="3200" dirty="0">
              <a:solidFill>
                <a:schemeClr val="accent1"/>
              </a:solidFill>
              <a:latin typeface="Segoe UI Light" pitchFamily="34" charset="0"/>
              <a:cs typeface="Segoe UI Light" pitchFamily="34" charset="0"/>
            </a:endParaRPr>
          </a:p>
          <a:p>
            <a:r>
              <a:rPr lang="ru-RU" sz="3200" dirty="0" smtClean="0">
                <a:solidFill>
                  <a:schemeClr val="accent1"/>
                </a:solidFill>
                <a:latin typeface="Segoe UI Light" pitchFamily="34" charset="0"/>
                <a:cs typeface="Segoe UI Light" pitchFamily="34" charset="0"/>
              </a:rPr>
              <a:t>Асинхронный</a:t>
            </a:r>
            <a:endParaRPr lang="en-US" sz="3200" dirty="0" smtClean="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1789832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4031873"/>
          </a:xfrm>
          <a:prstGeom prst="rect">
            <a:avLst/>
          </a:prstGeom>
          <a:noFill/>
        </p:spPr>
        <p:txBody>
          <a:bodyPr wrap="square" rtlCol="0">
            <a:spAutoFit/>
          </a:bodyPr>
          <a:lstStyle/>
          <a:p>
            <a:endParaRPr lang="en-US" sz="3200" dirty="0">
              <a:solidFill>
                <a:schemeClr val="accent1"/>
              </a:solidFill>
              <a:latin typeface="Segoe UI Light" pitchFamily="34" charset="0"/>
              <a:cs typeface="Segoe UI Light" pitchFamily="34" charset="0"/>
            </a:endParaRPr>
          </a:p>
          <a:p>
            <a:pPr lvl="0"/>
            <a:r>
              <a:rPr lang="ru-RU" sz="3200" dirty="0" smtClean="0">
                <a:solidFill>
                  <a:schemeClr val="accent1"/>
                </a:solidFill>
                <a:latin typeface="Segoe UI Light" pitchFamily="34" charset="0"/>
                <a:cs typeface="Segoe UI Light" pitchFamily="34" charset="0"/>
              </a:rPr>
              <a:t> </a:t>
            </a:r>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70888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6001643"/>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2</a:t>
            </a:r>
            <a:r>
              <a:rPr lang="en-US" sz="3200" dirty="0" smtClean="0">
                <a:solidFill>
                  <a:schemeClr val="accent1"/>
                </a:solidFill>
                <a:latin typeface="Segoe UI Light" pitchFamily="34" charset="0"/>
                <a:cs typeface="Segoe UI Light" pitchFamily="34" charset="0"/>
              </a:rPr>
              <a:t>3</a:t>
            </a:r>
            <a:r>
              <a:rPr lang="ru-RU" sz="3200" dirty="0" smtClean="0">
                <a:solidFill>
                  <a:schemeClr val="accent1"/>
                </a:solidFill>
                <a:latin typeface="Segoe UI Light" pitchFamily="34" charset="0"/>
                <a:cs typeface="Segoe UI Light" pitchFamily="34" charset="0"/>
              </a:rPr>
              <a:t>. </a:t>
            </a:r>
            <a:r>
              <a:rPr lang="en-US" sz="3200" dirty="0" err="1" smtClean="0">
                <a:solidFill>
                  <a:schemeClr val="accent1"/>
                </a:solidFill>
                <a:latin typeface="Segoe UI Light" pitchFamily="34" charset="0"/>
                <a:cs typeface="Segoe UI Light" pitchFamily="34" charset="0"/>
              </a:rPr>
              <a:t>Async</a:t>
            </a:r>
            <a:r>
              <a:rPr lang="en-US" sz="3200" dirty="0" smtClean="0">
                <a:solidFill>
                  <a:schemeClr val="accent1"/>
                </a:solidFill>
                <a:latin typeface="Segoe UI Light" pitchFamily="34" charset="0"/>
                <a:cs typeface="Segoe UI Light" pitchFamily="34" charset="0"/>
              </a:rPr>
              <a:t>/await – </a:t>
            </a:r>
            <a:r>
              <a:rPr lang="ru-RU" sz="3200" dirty="0" smtClean="0">
                <a:solidFill>
                  <a:schemeClr val="accent1"/>
                </a:solidFill>
                <a:latin typeface="Segoe UI Light" pitchFamily="34" charset="0"/>
                <a:cs typeface="Segoe UI Light" pitchFamily="34" charset="0"/>
              </a:rPr>
              <a:t>не забываем про асинхронность</a:t>
            </a:r>
            <a:endParaRPr lang="en-US" sz="3200" dirty="0" smtClean="0">
              <a:solidFill>
                <a:schemeClr val="accent1"/>
              </a:solidFill>
              <a:latin typeface="Segoe UI Light" pitchFamily="34" charset="0"/>
              <a:cs typeface="Segoe UI Light" pitchFamily="34" charset="0"/>
            </a:endParaRPr>
          </a:p>
          <a:p>
            <a:r>
              <a:rPr lang="ru-RU" sz="3200" dirty="0" smtClean="0">
                <a:solidFill>
                  <a:schemeClr val="accent1"/>
                </a:solidFill>
                <a:latin typeface="Segoe UI Light" pitchFamily="34" charset="0"/>
                <a:cs typeface="Segoe UI Light" pitchFamily="34" charset="0"/>
              </a:rPr>
              <a:t>2</a:t>
            </a:r>
            <a:r>
              <a:rPr lang="en-US" sz="3200" dirty="0" smtClean="0">
                <a:solidFill>
                  <a:schemeClr val="accent1"/>
                </a:solidFill>
                <a:latin typeface="Segoe UI Light" pitchFamily="34" charset="0"/>
                <a:cs typeface="Segoe UI Light" pitchFamily="34" charset="0"/>
              </a:rPr>
              <a:t>4. </a:t>
            </a:r>
            <a:r>
              <a:rPr lang="ru-RU" sz="3200" dirty="0" smtClean="0">
                <a:solidFill>
                  <a:schemeClr val="accent1"/>
                </a:solidFill>
                <a:latin typeface="Segoe UI Light" pitchFamily="34" charset="0"/>
                <a:cs typeface="Segoe UI Light" pitchFamily="34" charset="0"/>
              </a:rPr>
              <a:t>Выход из </a:t>
            </a:r>
            <a:r>
              <a:rPr lang="en-US" sz="3200" dirty="0" smtClean="0">
                <a:solidFill>
                  <a:schemeClr val="accent1"/>
                </a:solidFill>
                <a:latin typeface="Segoe UI Light" pitchFamily="34" charset="0"/>
                <a:cs typeface="Segoe UI Light" pitchFamily="34" charset="0"/>
              </a:rPr>
              <a:t>Suspended – </a:t>
            </a:r>
            <a:r>
              <a:rPr lang="ru-RU" sz="3200" dirty="0" smtClean="0">
                <a:solidFill>
                  <a:schemeClr val="accent1"/>
                </a:solidFill>
                <a:latin typeface="Segoe UI Light" pitchFamily="34" charset="0"/>
                <a:cs typeface="Segoe UI Light" pitchFamily="34" charset="0"/>
              </a:rPr>
              <a:t>проверяйте актуальность сессии</a:t>
            </a:r>
            <a:r>
              <a:rPr lang="en-US" sz="3200" dirty="0" smtClean="0">
                <a:solidFill>
                  <a:schemeClr val="accent1"/>
                </a:solidFill>
                <a:latin typeface="Segoe UI Light" pitchFamily="34" charset="0"/>
                <a:cs typeface="Segoe UI Light" pitchFamily="34" charset="0"/>
              </a:rPr>
              <a:t> (</a:t>
            </a:r>
            <a:r>
              <a:rPr lang="ru-RU" sz="3200" dirty="0" smtClean="0">
                <a:solidFill>
                  <a:schemeClr val="accent1"/>
                </a:solidFill>
                <a:latin typeface="Segoe UI Light" pitchFamily="34" charset="0"/>
                <a:cs typeface="Segoe UI Light" pitchFamily="34" charset="0"/>
              </a:rPr>
              <a:t>авторизации)</a:t>
            </a:r>
            <a:endParaRPr lang="en-US" sz="3200" dirty="0" smtClean="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r>
              <a:rPr lang="ru-RU" sz="3200" dirty="0" smtClean="0">
                <a:solidFill>
                  <a:schemeClr val="accent1"/>
                </a:solidFill>
                <a:latin typeface="Segoe UI Light" pitchFamily="34" charset="0"/>
                <a:cs typeface="Segoe UI Light" pitchFamily="34" charset="0"/>
              </a:rPr>
              <a:t> </a:t>
            </a:r>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3324929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Best practices</a:t>
            </a:r>
            <a:endParaRPr lang="ru-RU" dirty="0"/>
          </a:p>
        </p:txBody>
      </p:sp>
      <p:sp>
        <p:nvSpPr>
          <p:cNvPr id="6" name="TextBox 5"/>
          <p:cNvSpPr txBox="1"/>
          <p:nvPr/>
        </p:nvSpPr>
        <p:spPr>
          <a:xfrm>
            <a:off x="3491856" y="1666988"/>
            <a:ext cx="1530204" cy="369332"/>
          </a:xfrm>
          <a:prstGeom prst="rect">
            <a:avLst/>
          </a:prstGeom>
          <a:noFill/>
        </p:spPr>
        <p:txBody>
          <a:bodyPr wrap="square" rtlCol="0">
            <a:spAutoFit/>
          </a:bodyPr>
          <a:lstStyle/>
          <a:p>
            <a:r>
              <a:rPr lang="en-US" dirty="0" smtClean="0">
                <a:solidFill>
                  <a:schemeClr val="bg1"/>
                </a:solidFill>
              </a:rPr>
              <a:t>Application</a:t>
            </a:r>
            <a:endParaRPr lang="en-US" dirty="0">
              <a:solidFill>
                <a:schemeClr val="bg1"/>
              </a:solidFill>
            </a:endParaRPr>
          </a:p>
        </p:txBody>
      </p:sp>
      <p:sp>
        <p:nvSpPr>
          <p:cNvPr id="15" name="TextBox 14"/>
          <p:cNvSpPr txBox="1"/>
          <p:nvPr/>
        </p:nvSpPr>
        <p:spPr>
          <a:xfrm>
            <a:off x="611472" y="1401594"/>
            <a:ext cx="8371116" cy="6986528"/>
          </a:xfrm>
          <a:prstGeom prst="rect">
            <a:avLst/>
          </a:prstGeom>
          <a:noFill/>
        </p:spPr>
        <p:txBody>
          <a:bodyPr wrap="square" rtlCol="0">
            <a:spAutoFit/>
          </a:bodyPr>
          <a:lstStyle/>
          <a:p>
            <a:pPr lvl="0"/>
            <a:r>
              <a:rPr lang="ru-RU" sz="3200" dirty="0" smtClean="0">
                <a:solidFill>
                  <a:schemeClr val="accent1"/>
                </a:solidFill>
                <a:latin typeface="Segoe UI Light" pitchFamily="34" charset="0"/>
                <a:cs typeface="Segoe UI Light" pitchFamily="34" charset="0"/>
              </a:rPr>
              <a:t>2</a:t>
            </a:r>
            <a:r>
              <a:rPr lang="en-US" sz="3200" dirty="0" smtClean="0">
                <a:solidFill>
                  <a:schemeClr val="accent1"/>
                </a:solidFill>
                <a:latin typeface="Segoe UI Light" pitchFamily="34" charset="0"/>
                <a:cs typeface="Segoe UI Light" pitchFamily="34" charset="0"/>
              </a:rPr>
              <a:t>5</a:t>
            </a:r>
            <a:r>
              <a:rPr lang="ru-RU" sz="3200" dirty="0" smtClean="0">
                <a:solidFill>
                  <a:schemeClr val="accent1"/>
                </a:solidFill>
                <a:latin typeface="Segoe UI Light" pitchFamily="34" charset="0"/>
                <a:cs typeface="Segoe UI Light" pitchFamily="34" charset="0"/>
              </a:rPr>
              <a:t>. Используйте сервис </a:t>
            </a:r>
            <a:r>
              <a:rPr lang="en-US" sz="3200" dirty="0" err="1" smtClean="0">
                <a:solidFill>
                  <a:schemeClr val="accent1"/>
                </a:solidFill>
                <a:latin typeface="Segoe UI Light" pitchFamily="34" charset="0"/>
                <a:cs typeface="Segoe UI Light" pitchFamily="34" charset="0"/>
              </a:rPr>
              <a:t>Bugsense</a:t>
            </a:r>
            <a:r>
              <a:rPr lang="en-US" sz="3200" dirty="0" smtClean="0">
                <a:solidFill>
                  <a:schemeClr val="accent1"/>
                </a:solidFill>
                <a:latin typeface="Segoe UI Light" pitchFamily="34" charset="0"/>
                <a:cs typeface="Segoe UI Light" pitchFamily="34" charset="0"/>
              </a:rPr>
              <a:t> </a:t>
            </a:r>
            <a:r>
              <a:rPr lang="ru-RU" sz="3200" dirty="0" smtClean="0">
                <a:solidFill>
                  <a:schemeClr val="accent1"/>
                </a:solidFill>
                <a:latin typeface="Segoe UI Light" pitchFamily="34" charset="0"/>
                <a:cs typeface="Segoe UI Light" pitchFamily="34" charset="0"/>
              </a:rPr>
              <a:t>для логирования ошибок</a:t>
            </a:r>
          </a:p>
          <a:p>
            <a:pPr lvl="0"/>
            <a:endParaRPr lang="ru-RU" sz="3200" dirty="0">
              <a:solidFill>
                <a:schemeClr val="accent1"/>
              </a:solidFill>
              <a:latin typeface="Segoe UI Light" pitchFamily="34" charset="0"/>
              <a:cs typeface="Segoe UI Light" pitchFamily="34" charset="0"/>
            </a:endParaRPr>
          </a:p>
          <a:p>
            <a:pPr lvl="0"/>
            <a:r>
              <a:rPr lang="ru-RU" sz="3200" dirty="0" smtClean="0">
                <a:solidFill>
                  <a:schemeClr val="accent1"/>
                </a:solidFill>
                <a:latin typeface="Segoe UI Light" pitchFamily="34" charset="0"/>
                <a:cs typeface="Segoe UI Light" pitchFamily="34" charset="0"/>
              </a:rPr>
              <a:t>2</a:t>
            </a:r>
            <a:r>
              <a:rPr lang="en-US" sz="3200" dirty="0" smtClean="0">
                <a:solidFill>
                  <a:schemeClr val="accent1"/>
                </a:solidFill>
                <a:latin typeface="Segoe UI Light" pitchFamily="34" charset="0"/>
                <a:cs typeface="Segoe UI Light" pitchFamily="34" charset="0"/>
              </a:rPr>
              <a:t>6</a:t>
            </a:r>
            <a:r>
              <a:rPr lang="ru-RU" sz="3200" dirty="0" smtClean="0">
                <a:solidFill>
                  <a:schemeClr val="accent1"/>
                </a:solidFill>
                <a:latin typeface="Segoe UI Light" pitchFamily="34" charset="0"/>
                <a:cs typeface="Segoe UI Light" pitchFamily="34" charset="0"/>
              </a:rPr>
              <a:t>. Переиспользуйте существующий </a:t>
            </a:r>
            <a:r>
              <a:rPr lang="en-US" sz="3200" dirty="0" smtClean="0">
                <a:solidFill>
                  <a:schemeClr val="accent1"/>
                </a:solidFill>
                <a:latin typeface="Segoe UI Light" pitchFamily="34" charset="0"/>
                <a:cs typeface="Segoe UI Light" pitchFamily="34" charset="0"/>
              </a:rPr>
              <a:t>C++ </a:t>
            </a:r>
            <a:r>
              <a:rPr lang="ru-RU" sz="3200" dirty="0" smtClean="0">
                <a:solidFill>
                  <a:schemeClr val="accent1"/>
                </a:solidFill>
                <a:latin typeface="Segoe UI Light" pitchFamily="34" charset="0"/>
                <a:cs typeface="Segoe UI Light" pitchFamily="34" charset="0"/>
              </a:rPr>
              <a:t>код проверьте с помощью </a:t>
            </a:r>
            <a:r>
              <a:rPr lang="en-US" sz="3200" dirty="0" smtClean="0">
                <a:solidFill>
                  <a:schemeClr val="accent1"/>
                </a:solidFill>
                <a:latin typeface="Segoe UI Light" pitchFamily="34" charset="0"/>
                <a:cs typeface="Segoe UI Light" pitchFamily="34" charset="0"/>
              </a:rPr>
              <a:t>App Cert Kit, </a:t>
            </a:r>
            <a:r>
              <a:rPr lang="ru-RU" sz="3200" dirty="0" smtClean="0">
                <a:solidFill>
                  <a:schemeClr val="accent1"/>
                </a:solidFill>
                <a:latin typeface="Segoe UI Light" pitchFamily="34" charset="0"/>
                <a:cs typeface="Segoe UI Light" pitchFamily="34" charset="0"/>
              </a:rPr>
              <a:t>не забудьте про </a:t>
            </a:r>
            <a:r>
              <a:rPr lang="en-US" sz="3200" dirty="0" smtClean="0">
                <a:solidFill>
                  <a:schemeClr val="accent1"/>
                </a:solidFill>
                <a:latin typeface="Segoe UI Light" pitchFamily="34" charset="0"/>
                <a:cs typeface="Segoe UI Light" pitchFamily="34" charset="0"/>
              </a:rPr>
              <a:t>ARM</a:t>
            </a:r>
          </a:p>
          <a:p>
            <a:endParaRPr lang="en-US" sz="3200" dirty="0">
              <a:solidFill>
                <a:schemeClr val="accent1"/>
              </a:solidFill>
              <a:latin typeface="Segoe UI Light" pitchFamily="34" charset="0"/>
              <a:cs typeface="Segoe UI Light" pitchFamily="34" charset="0"/>
            </a:endParaRPr>
          </a:p>
          <a:p>
            <a:pPr lvl="0"/>
            <a:r>
              <a:rPr lang="ru-RU" sz="3200" dirty="0" smtClean="0">
                <a:solidFill>
                  <a:schemeClr val="accent1"/>
                </a:solidFill>
                <a:latin typeface="Segoe UI Light" pitchFamily="34" charset="0"/>
                <a:cs typeface="Segoe UI Light" pitchFamily="34" charset="0"/>
              </a:rPr>
              <a:t> </a:t>
            </a:r>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a:p>
            <a:endParaRPr lang="en-US" sz="3200" dirty="0">
              <a:solidFill>
                <a:schemeClr val="accent1"/>
              </a:solidFill>
              <a:latin typeface="Segoe UI Light" pitchFamily="34" charset="0"/>
              <a:cs typeface="Segoe UI Light" pitchFamily="34" charset="0"/>
            </a:endParaRPr>
          </a:p>
          <a:p>
            <a:endParaRPr lang="ru-RU" sz="3200" dirty="0" smtClean="0">
              <a:solidFill>
                <a:schemeClr val="accent1"/>
              </a:solidFill>
              <a:latin typeface="Segoe UI Light" pitchFamily="34" charset="0"/>
              <a:cs typeface="Segoe UI Light" pitchFamily="34" charset="0"/>
            </a:endParaRPr>
          </a:p>
          <a:p>
            <a:pPr lvl="0"/>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3836589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11712" y="2121690"/>
            <a:ext cx="4230564" cy="720097"/>
          </a:xfrm>
        </p:spPr>
        <p:txBody>
          <a:bodyPr/>
          <a:lstStyle/>
          <a:p>
            <a:r>
              <a:rPr lang="ru-RU" dirty="0" smtClean="0"/>
              <a:t>Вопросы и ответы</a:t>
            </a:r>
            <a:endParaRPr lang="ru-RU" dirty="0"/>
          </a:p>
        </p:txBody>
      </p:sp>
    </p:spTree>
    <p:extLst>
      <p:ext uri="{BB962C8B-B14F-4D97-AF65-F5344CB8AC3E}">
        <p14:creationId xmlns:p14="http://schemas.microsoft.com/office/powerpoint/2010/main" val="318950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61652" y="2121690"/>
            <a:ext cx="5130684" cy="720097"/>
          </a:xfrm>
        </p:spPr>
        <p:txBody>
          <a:bodyPr/>
          <a:lstStyle/>
          <a:p>
            <a:r>
              <a:rPr lang="ru-RU" dirty="0" smtClean="0"/>
              <a:t>Спасибо за внимание!</a:t>
            </a:r>
            <a:endParaRPr lang="ru-RU" dirty="0"/>
          </a:p>
        </p:txBody>
      </p:sp>
    </p:spTree>
    <p:extLst>
      <p:ext uri="{BB962C8B-B14F-4D97-AF65-F5344CB8AC3E}">
        <p14:creationId xmlns:p14="http://schemas.microsoft.com/office/powerpoint/2010/main" val="603867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smtClean="0"/>
              <a:t>  </a:t>
            </a:r>
            <a:r>
              <a:rPr lang="en-US" dirty="0" err="1" smtClean="0"/>
              <a:t>WinRT</a:t>
            </a:r>
            <a:endParaRPr lang="ru-R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84" y="1032021"/>
            <a:ext cx="7651020" cy="3970053"/>
          </a:xfrm>
          <a:prstGeom prst="rect">
            <a:avLst/>
          </a:prstGeom>
        </p:spPr>
      </p:pic>
    </p:spTree>
    <p:extLst>
      <p:ext uri="{BB962C8B-B14F-4D97-AF65-F5344CB8AC3E}">
        <p14:creationId xmlns:p14="http://schemas.microsoft.com/office/powerpoint/2010/main" val="2591769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en-US" dirty="0" err="1" smtClean="0"/>
              <a:t>WinRT</a:t>
            </a:r>
            <a:r>
              <a:rPr lang="en-US" dirty="0" smtClean="0"/>
              <a:t> – </a:t>
            </a:r>
            <a:r>
              <a:rPr lang="ru-RU" dirty="0" smtClean="0"/>
              <a:t>модель работы приложения</a:t>
            </a:r>
            <a:endParaRPr lang="ru-RU" dirty="0"/>
          </a:p>
        </p:txBody>
      </p:sp>
      <p:sp>
        <p:nvSpPr>
          <p:cNvPr id="3" name="Rectangle 2"/>
          <p:cNvSpPr/>
          <p:nvPr/>
        </p:nvSpPr>
        <p:spPr>
          <a:xfrm>
            <a:off x="3311832" y="1181206"/>
            <a:ext cx="2385318" cy="117015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964419" y="1581618"/>
            <a:ext cx="1080144" cy="369332"/>
          </a:xfrm>
          <a:prstGeom prst="rect">
            <a:avLst/>
          </a:prstGeom>
          <a:noFill/>
        </p:spPr>
        <p:txBody>
          <a:bodyPr wrap="square" rtlCol="0">
            <a:spAutoFit/>
          </a:bodyPr>
          <a:lstStyle/>
          <a:p>
            <a:r>
              <a:rPr lang="en-US" dirty="0" smtClean="0">
                <a:solidFill>
                  <a:schemeClr val="bg1"/>
                </a:solidFill>
              </a:rPr>
              <a:t>Running</a:t>
            </a:r>
            <a:endParaRPr lang="en-US" dirty="0">
              <a:solidFill>
                <a:schemeClr val="bg1"/>
              </a:solidFill>
            </a:endParaRPr>
          </a:p>
        </p:txBody>
      </p:sp>
      <p:sp>
        <p:nvSpPr>
          <p:cNvPr id="7" name="Rectangle 6"/>
          <p:cNvSpPr/>
          <p:nvPr/>
        </p:nvSpPr>
        <p:spPr>
          <a:xfrm>
            <a:off x="611472" y="3021810"/>
            <a:ext cx="2385318" cy="1170156"/>
          </a:xfrm>
          <a:prstGeom prst="rect">
            <a:avLst/>
          </a:prstGeom>
          <a:solidFill>
            <a:srgbClr val="B2B2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39029" y="3424969"/>
            <a:ext cx="1530204" cy="369332"/>
          </a:xfrm>
          <a:prstGeom prst="rect">
            <a:avLst/>
          </a:prstGeom>
          <a:noFill/>
        </p:spPr>
        <p:txBody>
          <a:bodyPr wrap="square" rtlCol="0">
            <a:spAutoFit/>
          </a:bodyPr>
          <a:lstStyle/>
          <a:p>
            <a:r>
              <a:rPr lang="en-US" dirty="0" smtClean="0">
                <a:solidFill>
                  <a:schemeClr val="bg1"/>
                </a:solidFill>
              </a:rPr>
              <a:t>Not Running</a:t>
            </a:r>
            <a:endParaRPr lang="en-US" dirty="0">
              <a:solidFill>
                <a:schemeClr val="bg1"/>
              </a:solidFill>
            </a:endParaRPr>
          </a:p>
        </p:txBody>
      </p:sp>
      <p:sp>
        <p:nvSpPr>
          <p:cNvPr id="9" name="Rectangle 8"/>
          <p:cNvSpPr/>
          <p:nvPr/>
        </p:nvSpPr>
        <p:spPr>
          <a:xfrm>
            <a:off x="6067938" y="3024557"/>
            <a:ext cx="2385318" cy="1170156"/>
          </a:xfrm>
          <a:prstGeom prst="rect">
            <a:avLst/>
          </a:prstGeom>
          <a:solidFill>
            <a:srgbClr val="F59D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42276" y="3442344"/>
            <a:ext cx="1350180" cy="369332"/>
          </a:xfrm>
          <a:prstGeom prst="rect">
            <a:avLst/>
          </a:prstGeom>
          <a:noFill/>
        </p:spPr>
        <p:txBody>
          <a:bodyPr wrap="square" rtlCol="0">
            <a:spAutoFit/>
          </a:bodyPr>
          <a:lstStyle/>
          <a:p>
            <a:r>
              <a:rPr lang="en-US" dirty="0" smtClean="0">
                <a:solidFill>
                  <a:schemeClr val="bg1"/>
                </a:solidFill>
              </a:rPr>
              <a:t>Suspended</a:t>
            </a:r>
            <a:endParaRPr lang="en-US" dirty="0">
              <a:solidFill>
                <a:schemeClr val="bg1"/>
              </a:solidFill>
            </a:endParaRPr>
          </a:p>
        </p:txBody>
      </p:sp>
      <p:cxnSp>
        <p:nvCxnSpPr>
          <p:cNvPr id="13" name="Elbow Connector 12"/>
          <p:cNvCxnSpPr/>
          <p:nvPr/>
        </p:nvCxnSpPr>
        <p:spPr>
          <a:xfrm flipV="1">
            <a:off x="1804131" y="1766284"/>
            <a:ext cx="1417691" cy="1165516"/>
          </a:xfrm>
          <a:prstGeom prst="bentConnector3">
            <a:avLst>
              <a:gd name="adj1" fmla="val 954"/>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41556" y="1311582"/>
            <a:ext cx="1331627" cy="369332"/>
          </a:xfrm>
          <a:prstGeom prst="rect">
            <a:avLst/>
          </a:prstGeom>
          <a:noFill/>
          <a:ln>
            <a:solidFill>
              <a:schemeClr val="bg1"/>
            </a:solidFill>
          </a:ln>
        </p:spPr>
        <p:txBody>
          <a:bodyPr wrap="square" rtlCol="0">
            <a:spAutoFit/>
          </a:bodyPr>
          <a:lstStyle/>
          <a:p>
            <a:r>
              <a:rPr lang="en-US" dirty="0" smtClean="0"/>
              <a:t>Activated</a:t>
            </a:r>
            <a:endParaRPr lang="en-US" dirty="0"/>
          </a:p>
        </p:txBody>
      </p:sp>
      <p:cxnSp>
        <p:nvCxnSpPr>
          <p:cNvPr id="20" name="Elbow Connector 19"/>
          <p:cNvCxnSpPr>
            <a:endCxn id="9" idx="0"/>
          </p:cNvCxnSpPr>
          <p:nvPr/>
        </p:nvCxnSpPr>
        <p:spPr>
          <a:xfrm>
            <a:off x="5922180" y="1766284"/>
            <a:ext cx="1338417" cy="1258273"/>
          </a:xfrm>
          <a:prstGeom prst="bentConnector2">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646110" y="1311582"/>
            <a:ext cx="1620216" cy="369332"/>
          </a:xfrm>
          <a:prstGeom prst="rect">
            <a:avLst/>
          </a:prstGeom>
          <a:noFill/>
          <a:ln>
            <a:solidFill>
              <a:schemeClr val="bg1"/>
            </a:solidFill>
          </a:ln>
        </p:spPr>
        <p:txBody>
          <a:bodyPr wrap="square" rtlCol="0">
            <a:spAutoFit/>
          </a:bodyPr>
          <a:lstStyle/>
          <a:p>
            <a:r>
              <a:rPr lang="en-US" dirty="0" smtClean="0"/>
              <a:t>Suspending</a:t>
            </a:r>
            <a:endParaRPr lang="en-US" dirty="0"/>
          </a:p>
        </p:txBody>
      </p:sp>
      <p:cxnSp>
        <p:nvCxnSpPr>
          <p:cNvPr id="32" name="Elbow Connector 31"/>
          <p:cNvCxnSpPr/>
          <p:nvPr/>
        </p:nvCxnSpPr>
        <p:spPr>
          <a:xfrm rot="10800000">
            <a:off x="4391976" y="2571751"/>
            <a:ext cx="1530208" cy="1222552"/>
          </a:xfrm>
          <a:prstGeom prst="bentConnector3">
            <a:avLst>
              <a:gd name="adj1" fmla="val 99797"/>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481988" y="3372574"/>
            <a:ext cx="1287675" cy="369332"/>
          </a:xfrm>
          <a:prstGeom prst="rect">
            <a:avLst/>
          </a:prstGeom>
          <a:noFill/>
          <a:ln>
            <a:solidFill>
              <a:schemeClr val="bg1"/>
            </a:solidFill>
          </a:ln>
        </p:spPr>
        <p:txBody>
          <a:bodyPr wrap="square" rtlCol="0">
            <a:spAutoFit/>
          </a:bodyPr>
          <a:lstStyle/>
          <a:p>
            <a:r>
              <a:rPr lang="en-US" dirty="0" smtClean="0"/>
              <a:t>Resuming</a:t>
            </a:r>
            <a:endParaRPr lang="en-US" dirty="0"/>
          </a:p>
        </p:txBody>
      </p:sp>
      <p:cxnSp>
        <p:nvCxnSpPr>
          <p:cNvPr id="43" name="Elbow Connector 42"/>
          <p:cNvCxnSpPr>
            <a:stCxn id="9" idx="2"/>
            <a:endCxn id="7" idx="2"/>
          </p:cNvCxnSpPr>
          <p:nvPr/>
        </p:nvCxnSpPr>
        <p:spPr>
          <a:xfrm rot="5400000" flipH="1">
            <a:off x="4530990" y="1465107"/>
            <a:ext cx="2747" cy="5456466"/>
          </a:xfrm>
          <a:prstGeom prst="bentConnector3">
            <a:avLst>
              <a:gd name="adj1" fmla="val -21498071"/>
            </a:avLst>
          </a:prstGeom>
          <a:ln w="28575">
            <a:solidFill>
              <a:srgbClr val="B2B2B2"/>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71880" y="4362706"/>
            <a:ext cx="1440192" cy="369332"/>
          </a:xfrm>
          <a:prstGeom prst="rect">
            <a:avLst/>
          </a:prstGeom>
          <a:noFill/>
          <a:ln>
            <a:solidFill>
              <a:schemeClr val="bg1"/>
            </a:solidFill>
          </a:ln>
        </p:spPr>
        <p:txBody>
          <a:bodyPr wrap="square" rtlCol="0">
            <a:spAutoFit/>
          </a:bodyPr>
          <a:lstStyle/>
          <a:p>
            <a:r>
              <a:rPr lang="en-US" dirty="0" smtClean="0"/>
              <a:t>Terminating</a:t>
            </a:r>
            <a:endParaRPr lang="en-US" dirty="0"/>
          </a:p>
        </p:txBody>
      </p:sp>
    </p:spTree>
    <p:extLst>
      <p:ext uri="{BB962C8B-B14F-4D97-AF65-F5344CB8AC3E}">
        <p14:creationId xmlns:p14="http://schemas.microsoft.com/office/powerpoint/2010/main" val="1920702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436" y="321450"/>
            <a:ext cx="8461128" cy="720097"/>
          </a:xfrm>
        </p:spPr>
        <p:txBody>
          <a:bodyPr/>
          <a:lstStyle/>
          <a:p>
            <a:r>
              <a:rPr lang="ru-RU" dirty="0" smtClean="0"/>
              <a:t>«Умная» многозадачность</a:t>
            </a:r>
            <a:endParaRPr lang="ru-RU" dirty="0"/>
          </a:p>
        </p:txBody>
      </p:sp>
      <p:sp>
        <p:nvSpPr>
          <p:cNvPr id="5" name="TextBox 4"/>
          <p:cNvSpPr txBox="1"/>
          <p:nvPr/>
        </p:nvSpPr>
        <p:spPr>
          <a:xfrm>
            <a:off x="611472" y="1401594"/>
            <a:ext cx="8371116" cy="584775"/>
          </a:xfrm>
          <a:prstGeom prst="rect">
            <a:avLst/>
          </a:prstGeom>
          <a:noFill/>
        </p:spPr>
        <p:txBody>
          <a:bodyPr wrap="square" rtlCol="0">
            <a:spAutoFit/>
          </a:bodyPr>
          <a:lstStyle/>
          <a:p>
            <a:endParaRPr lang="en-US" sz="3200" dirty="0">
              <a:solidFill>
                <a:schemeClr val="accent1"/>
              </a:solidFill>
              <a:latin typeface="Segoe UI Light" pitchFamily="34" charset="0"/>
              <a:cs typeface="Segoe UI Light" pitchFamily="34" charset="0"/>
            </a:endParaRPr>
          </a:p>
        </p:txBody>
      </p:sp>
      <p:sp>
        <p:nvSpPr>
          <p:cNvPr id="6" name="TextBox 5"/>
          <p:cNvSpPr txBox="1"/>
          <p:nvPr/>
        </p:nvSpPr>
        <p:spPr>
          <a:xfrm>
            <a:off x="611472" y="1401594"/>
            <a:ext cx="8371116" cy="3539430"/>
          </a:xfrm>
          <a:prstGeom prst="rect">
            <a:avLst/>
          </a:prstGeom>
          <a:noFill/>
        </p:spPr>
        <p:txBody>
          <a:bodyPr wrap="square" rtlCol="0">
            <a:spAutoFit/>
          </a:bodyPr>
          <a:lstStyle/>
          <a:p>
            <a:r>
              <a:rPr lang="ru-RU" sz="3200" dirty="0" smtClean="0">
                <a:solidFill>
                  <a:schemeClr val="accent1"/>
                </a:solidFill>
                <a:latin typeface="Segoe UI Light" pitchFamily="34" charset="0"/>
                <a:cs typeface="Segoe UI Light" pitchFamily="34" charset="0"/>
              </a:rPr>
              <a:t>Приложение работает пока его видит пользователь.</a:t>
            </a:r>
          </a:p>
          <a:p>
            <a:r>
              <a:rPr lang="ru-RU" sz="3200" dirty="0" smtClean="0">
                <a:solidFill>
                  <a:schemeClr val="accent1"/>
                </a:solidFill>
                <a:latin typeface="Segoe UI Light" pitchFamily="34" charset="0"/>
                <a:cs typeface="Segoe UI Light" pitchFamily="34" charset="0"/>
              </a:rPr>
              <a:t>Пользователь не должен замечать, что приложение не работало.</a:t>
            </a:r>
          </a:p>
          <a:p>
            <a:r>
              <a:rPr lang="ru-RU" sz="3200" dirty="0" smtClean="0">
                <a:solidFill>
                  <a:schemeClr val="accent1"/>
                </a:solidFill>
                <a:latin typeface="Segoe UI Light" pitchFamily="34" charset="0"/>
                <a:cs typeface="Segoe UI Light" pitchFamily="34" charset="0"/>
              </a:rPr>
              <a:t>Возможна работа в фоне в ограниченных случаях.</a:t>
            </a:r>
          </a:p>
          <a:p>
            <a:endParaRPr lang="en-US" sz="3200" dirty="0">
              <a:solidFill>
                <a:schemeClr val="accent1"/>
              </a:solidFill>
              <a:latin typeface="Segoe UI Light" pitchFamily="34" charset="0"/>
              <a:cs typeface="Segoe UI Light" pitchFamily="34" charset="0"/>
            </a:endParaRPr>
          </a:p>
        </p:txBody>
      </p:sp>
    </p:spTree>
    <p:extLst>
      <p:ext uri="{BB962C8B-B14F-4D97-AF65-F5344CB8AC3E}">
        <p14:creationId xmlns:p14="http://schemas.microsoft.com/office/powerpoint/2010/main" val="223523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345124" y="1131558"/>
            <a:ext cx="135731" cy="225030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41436" y="321450"/>
            <a:ext cx="8461128" cy="720097"/>
          </a:xfrm>
        </p:spPr>
        <p:txBody>
          <a:bodyPr/>
          <a:lstStyle/>
          <a:p>
            <a:r>
              <a:rPr lang="en-US" dirty="0" err="1" smtClean="0"/>
              <a:t>WinRT</a:t>
            </a:r>
            <a:r>
              <a:rPr lang="en-US" dirty="0" smtClean="0"/>
              <a:t> - </a:t>
            </a:r>
            <a:r>
              <a:rPr lang="ru-RU" dirty="0" smtClean="0"/>
              <a:t>изолированность</a:t>
            </a:r>
            <a:endParaRPr lang="ru-RU" dirty="0"/>
          </a:p>
        </p:txBody>
      </p:sp>
      <p:sp>
        <p:nvSpPr>
          <p:cNvPr id="2" name="Rectangle 1"/>
          <p:cNvSpPr/>
          <p:nvPr/>
        </p:nvSpPr>
        <p:spPr>
          <a:xfrm>
            <a:off x="597192" y="1358724"/>
            <a:ext cx="2264580" cy="11230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12192" y="1358724"/>
            <a:ext cx="2264580" cy="11230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7192" y="3561882"/>
            <a:ext cx="7679580" cy="1123014"/>
          </a:xfrm>
          <a:prstGeom prst="rect">
            <a:avLst/>
          </a:prstGeom>
          <a:solidFill>
            <a:srgbClr val="F59D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81508" y="1735565"/>
            <a:ext cx="1620216" cy="369332"/>
          </a:xfrm>
          <a:prstGeom prst="rect">
            <a:avLst/>
          </a:prstGeom>
          <a:noFill/>
        </p:spPr>
        <p:txBody>
          <a:bodyPr wrap="square" rtlCol="0">
            <a:spAutoFit/>
          </a:bodyPr>
          <a:lstStyle/>
          <a:p>
            <a:r>
              <a:rPr lang="en-US" dirty="0" smtClean="0">
                <a:solidFill>
                  <a:schemeClr val="bg1"/>
                </a:solidFill>
              </a:rPr>
              <a:t>Application 1</a:t>
            </a:r>
            <a:endParaRPr lang="en-US" dirty="0">
              <a:solidFill>
                <a:schemeClr val="bg1"/>
              </a:solidFill>
            </a:endParaRPr>
          </a:p>
        </p:txBody>
      </p:sp>
      <p:sp>
        <p:nvSpPr>
          <p:cNvPr id="8" name="TextBox 7"/>
          <p:cNvSpPr txBox="1"/>
          <p:nvPr/>
        </p:nvSpPr>
        <p:spPr>
          <a:xfrm>
            <a:off x="3849639" y="4011942"/>
            <a:ext cx="1262433" cy="369332"/>
          </a:xfrm>
          <a:prstGeom prst="rect">
            <a:avLst/>
          </a:prstGeom>
          <a:noFill/>
        </p:spPr>
        <p:txBody>
          <a:bodyPr wrap="square" rtlCol="0">
            <a:spAutoFit/>
          </a:bodyPr>
          <a:lstStyle/>
          <a:p>
            <a:r>
              <a:rPr lang="en-US" dirty="0" smtClean="0">
                <a:solidFill>
                  <a:schemeClr val="bg1"/>
                </a:solidFill>
              </a:rPr>
              <a:t>OS Core</a:t>
            </a:r>
            <a:endParaRPr lang="en-US" dirty="0">
              <a:solidFill>
                <a:schemeClr val="bg1"/>
              </a:solidFill>
            </a:endParaRPr>
          </a:p>
        </p:txBody>
      </p:sp>
      <p:sp>
        <p:nvSpPr>
          <p:cNvPr id="9" name="TextBox 8"/>
          <p:cNvSpPr txBox="1"/>
          <p:nvPr/>
        </p:nvSpPr>
        <p:spPr>
          <a:xfrm>
            <a:off x="6372240" y="1696563"/>
            <a:ext cx="1609038" cy="369332"/>
          </a:xfrm>
          <a:prstGeom prst="rect">
            <a:avLst/>
          </a:prstGeom>
          <a:noFill/>
        </p:spPr>
        <p:txBody>
          <a:bodyPr wrap="square" rtlCol="0">
            <a:spAutoFit/>
          </a:bodyPr>
          <a:lstStyle/>
          <a:p>
            <a:r>
              <a:rPr lang="en-US" dirty="0" smtClean="0">
                <a:solidFill>
                  <a:schemeClr val="bg1"/>
                </a:solidFill>
              </a:rPr>
              <a:t>Application 2</a:t>
            </a:r>
            <a:endParaRPr lang="en-US" dirty="0">
              <a:solidFill>
                <a:schemeClr val="bg1"/>
              </a:solidFill>
            </a:endParaRPr>
          </a:p>
        </p:txBody>
      </p:sp>
      <p:sp>
        <p:nvSpPr>
          <p:cNvPr id="11" name="Left-Right Arrow 10"/>
          <p:cNvSpPr/>
          <p:nvPr/>
        </p:nvSpPr>
        <p:spPr>
          <a:xfrm>
            <a:off x="3424347" y="1728829"/>
            <a:ext cx="2025270" cy="337066"/>
          </a:xfrm>
          <a:prstGeom prst="leftRightArrow">
            <a:avLst/>
          </a:prstGeom>
          <a:solidFill>
            <a:srgbClr val="B2B2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49639" y="2031678"/>
            <a:ext cx="1176111" cy="369332"/>
          </a:xfrm>
          <a:prstGeom prst="rect">
            <a:avLst/>
          </a:prstGeom>
          <a:noFill/>
        </p:spPr>
        <p:txBody>
          <a:bodyPr wrap="square" rtlCol="0">
            <a:spAutoFit/>
          </a:bodyPr>
          <a:lstStyle/>
          <a:p>
            <a:r>
              <a:rPr lang="en-US" dirty="0" smtClean="0"/>
              <a:t>Contracts</a:t>
            </a:r>
            <a:endParaRPr lang="en-US" dirty="0"/>
          </a:p>
        </p:txBody>
      </p:sp>
      <p:sp>
        <p:nvSpPr>
          <p:cNvPr id="15" name="Up-Down Arrow 14"/>
          <p:cNvSpPr/>
          <p:nvPr/>
        </p:nvSpPr>
        <p:spPr>
          <a:xfrm>
            <a:off x="1272486" y="2661762"/>
            <a:ext cx="540072" cy="810108"/>
          </a:xfrm>
          <a:prstGeom prst="upDownArrow">
            <a:avLst/>
          </a:prstGeom>
          <a:solidFill>
            <a:srgbClr val="B2B2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961652" y="2890852"/>
            <a:ext cx="540072" cy="369332"/>
          </a:xfrm>
          <a:prstGeom prst="rect">
            <a:avLst/>
          </a:prstGeom>
          <a:noFill/>
        </p:spPr>
        <p:txBody>
          <a:bodyPr wrap="square" rtlCol="0">
            <a:spAutoFit/>
          </a:bodyPr>
          <a:lstStyle/>
          <a:p>
            <a:r>
              <a:rPr lang="en-US" dirty="0" smtClean="0"/>
              <a:t>API</a:t>
            </a:r>
            <a:endParaRPr lang="en-US" dirty="0"/>
          </a:p>
        </p:txBody>
      </p:sp>
      <p:sp>
        <p:nvSpPr>
          <p:cNvPr id="18" name="TextBox 17"/>
          <p:cNvSpPr txBox="1"/>
          <p:nvPr/>
        </p:nvSpPr>
        <p:spPr>
          <a:xfrm>
            <a:off x="7542396" y="2865602"/>
            <a:ext cx="540072" cy="369332"/>
          </a:xfrm>
          <a:prstGeom prst="rect">
            <a:avLst/>
          </a:prstGeom>
          <a:noFill/>
        </p:spPr>
        <p:txBody>
          <a:bodyPr wrap="square" rtlCol="0">
            <a:spAutoFit/>
          </a:bodyPr>
          <a:lstStyle/>
          <a:p>
            <a:r>
              <a:rPr lang="en-US" dirty="0" smtClean="0"/>
              <a:t>API</a:t>
            </a:r>
            <a:endParaRPr lang="en-US" dirty="0"/>
          </a:p>
        </p:txBody>
      </p:sp>
      <p:sp>
        <p:nvSpPr>
          <p:cNvPr id="19" name="Up-Down Arrow 18"/>
          <p:cNvSpPr/>
          <p:nvPr/>
        </p:nvSpPr>
        <p:spPr>
          <a:xfrm>
            <a:off x="6874446" y="2605212"/>
            <a:ext cx="540072" cy="810108"/>
          </a:xfrm>
          <a:prstGeom prst="upDownArrow">
            <a:avLst/>
          </a:prstGeom>
          <a:solidFill>
            <a:srgbClr val="B2B2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32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570ae0aa-f748-4534-8478-fccc0711f5da" Revision="1" Stencil="System.MyShapes" StencilVersion="1.0"/>
</Control>
</file>

<file path=customXml/itemProps1.xml><?xml version="1.0" encoding="utf-8"?>
<ds:datastoreItem xmlns:ds="http://schemas.openxmlformats.org/officeDocument/2006/customXml" ds:itemID="{2E8303E9-29B4-4FA8-8D6C-077456D9569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2899</TotalTime>
  <Words>676</Words>
  <Application>Microsoft Office PowerPoint</Application>
  <PresentationFormat>On-screen Show (16:9)</PresentationFormat>
  <Paragraphs>281</Paragraphs>
  <Slides>54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Arial</vt:lpstr>
      <vt:lpstr>Wingdings</vt:lpstr>
      <vt:lpstr>Calibri</vt:lpstr>
      <vt:lpstr>Segoe UI Semibold</vt:lpstr>
      <vt:lpstr>Segoe Light</vt:lpstr>
      <vt:lpstr>Segoe UI</vt:lpstr>
      <vt:lpstr>Segoe UI Symbol</vt:lpstr>
      <vt:lpstr>Segoe UI Light</vt:lpstr>
      <vt:lpstr>Segoe WP</vt:lpstr>
      <vt:lpstr>Consolas</vt:lpstr>
      <vt:lpstr>Office Theme</vt:lpstr>
      <vt:lpstr>1_Office Theme</vt:lpstr>
      <vt:lpstr>РАЗРАБОТКА WINRT ПРИЛОЖЕНИЙ ДЛЯ WINDOWS 8: РЕАЛЬНЫЙ ОПЫТ  </vt:lpstr>
      <vt:lpstr>Что такое Windows 8</vt:lpstr>
      <vt:lpstr>  Разработка для Windows 8</vt:lpstr>
      <vt:lpstr>Windows 8</vt:lpstr>
      <vt:lpstr>  WinRT</vt:lpstr>
      <vt:lpstr>  WinRT</vt:lpstr>
      <vt:lpstr>WinRT – модель работы приложения</vt:lpstr>
      <vt:lpstr>«Умная» многозадачность</vt:lpstr>
      <vt:lpstr>WinRT - изолированность</vt:lpstr>
      <vt:lpstr>  WinRT - контракты</vt:lpstr>
      <vt:lpstr>WinRT – работа в фоне</vt:lpstr>
      <vt:lpstr>WinRT – работа в фоне</vt:lpstr>
      <vt:lpstr>WinRT – хранение данных</vt:lpstr>
      <vt:lpstr>WinRT – хранение данных</vt:lpstr>
      <vt:lpstr>Windows Store</vt:lpstr>
      <vt:lpstr>RadControls for Windows 8 (Telerik)</vt:lpstr>
      <vt:lpstr>Essential Studio for WinRT (Syncfusion)</vt:lpstr>
      <vt:lpstr>Metro Elements (Mindscape)</vt:lpstr>
      <vt:lpstr>Syncfusion Metro Studio</vt:lpstr>
      <vt:lpstr>OpenSource</vt:lpstr>
      <vt:lpstr>Best practices</vt:lpstr>
      <vt:lpstr>PowerPoint Presentation</vt:lpstr>
      <vt:lpstr>PowerPoint Presentation</vt:lpstr>
      <vt:lpstr>PowerPoint Presentation</vt:lpstr>
      <vt:lpstr>PowerPoint Presentation</vt:lpstr>
      <vt:lpstr>PowerPoint Presentation</vt:lpstr>
      <vt:lpstr>Best practices</vt:lpstr>
      <vt:lpstr>Best practices</vt:lpstr>
      <vt:lpstr>PowerPoint Presentation</vt:lpstr>
      <vt:lpstr>Best practices</vt:lpstr>
      <vt:lpstr>PowerPoint Presentation</vt:lpstr>
      <vt:lpstr>Best practices</vt:lpstr>
      <vt:lpstr>PowerPoint Presentation</vt:lpstr>
      <vt:lpstr>PowerPoint Presentation</vt:lpstr>
      <vt:lpstr>Best practices</vt:lpstr>
      <vt:lpstr>Best practices</vt:lpstr>
      <vt:lpstr>Best practices</vt:lpstr>
      <vt:lpstr>Best practices</vt:lpstr>
      <vt:lpstr>PowerPoint Presentation</vt:lpstr>
      <vt:lpstr>Best practices</vt:lpstr>
      <vt:lpstr>PowerPoint Presentation</vt:lpstr>
      <vt:lpstr>PowerPoint Presentation</vt:lpstr>
      <vt:lpstr>PowerPoint Presentation</vt:lpstr>
      <vt:lpstr>Best practices</vt:lpstr>
      <vt:lpstr>Best practices</vt:lpstr>
      <vt:lpstr>PowerPoint Presentation</vt:lpstr>
      <vt:lpstr>Best practices</vt:lpstr>
      <vt:lpstr>PowerPoint Presentation</vt:lpstr>
      <vt:lpstr>Best practices</vt:lpstr>
      <vt:lpstr>PowerPoint Presentation</vt:lpstr>
      <vt:lpstr>Best practices</vt:lpstr>
      <vt:lpstr>Best practices</vt:lpstr>
      <vt:lpstr>Вопросы и ответы</vt:lpstr>
      <vt:lpstr>Спасибо за внимание!</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Mykhail</cp:lastModifiedBy>
  <cp:revision>371</cp:revision>
  <dcterms:created xsi:type="dcterms:W3CDTF">2012-03-27T06:37:55Z</dcterms:created>
  <dcterms:modified xsi:type="dcterms:W3CDTF">2012-12-28T09:44:26Z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